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072753"/>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Code Editor WebApp: A Comprehensive Overview</a:t>
            </a:r>
            <a:endParaRPr lang="en-US" sz="4450" dirty="0"/>
          </a:p>
        </p:txBody>
      </p:sp>
      <p:sp>
        <p:nvSpPr>
          <p:cNvPr id="4" name="Text 1"/>
          <p:cNvSpPr/>
          <p:nvPr/>
        </p:nvSpPr>
        <p:spPr>
          <a:xfrm>
            <a:off x="6244709" y="2823091"/>
            <a:ext cx="7627382" cy="208026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Welcome to our presentation on the Code Editor WebApp, a powerful development environment designed with both functionality and user experience in mind. Our team has created a versatile coding platform that combines essential editing capabilities with advanced features like AI integration, customizable interfaces, and seamless file management.</a:t>
            </a:r>
            <a:endParaRPr lang="en-US" sz="1700" dirty="0"/>
          </a:p>
        </p:txBody>
      </p:sp>
      <p:sp>
        <p:nvSpPr>
          <p:cNvPr id="5" name="Text 2"/>
          <p:cNvSpPr/>
          <p:nvPr/>
        </p:nvSpPr>
        <p:spPr>
          <a:xfrm>
            <a:off x="6244709" y="5147072"/>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 the following slides, we'll explore the structural design, user interface elements, input/output functionality, and core features that make our Code Editor WebApp stand out from ordinary coding environments.</a:t>
            </a:r>
            <a:endParaRPr lang="en-US" sz="1700" dirty="0"/>
          </a:p>
        </p:txBody>
      </p:sp>
      <p:sp>
        <p:nvSpPr>
          <p:cNvPr id="6" name="Shape 3"/>
          <p:cNvSpPr/>
          <p:nvPr/>
        </p:nvSpPr>
        <p:spPr>
          <a:xfrm>
            <a:off x="6244709" y="6793825"/>
            <a:ext cx="346591" cy="346591"/>
          </a:xfrm>
          <a:prstGeom prst="roundRect">
            <a:avLst>
              <a:gd name="adj" fmla="val 26380043"/>
            </a:avLst>
          </a:prstGeom>
          <a:noFill/>
          <a:ln w="7620">
            <a:solidFill>
              <a:srgbClr val="4D4D51"/>
            </a:solidFill>
            <a:prstDash val="solid"/>
          </a:ln>
        </p:spPr>
      </p:sp>
      <p:pic>
        <p:nvPicPr>
          <p:cNvPr id="7" name="Image 1" descr="preencoded.png">    </p:cNvPr>
          <p:cNvPicPr>
            <a:picLocks noChangeAspect="1"/>
          </p:cNvPicPr>
          <p:nvPr/>
        </p:nvPicPr>
        <p:blipFill>
          <a:blip r:embed="rId2"/>
          <a:stretch>
            <a:fillRect/>
          </a:stretch>
        </p:blipFill>
        <p:spPr>
          <a:xfrm>
            <a:off x="6252329" y="6801445"/>
            <a:ext cx="331351" cy="331351"/>
          </a:xfrm>
          <a:prstGeom prst="rect">
            <a:avLst/>
          </a:prstGeom>
        </p:spPr>
      </p:pic>
      <p:sp>
        <p:nvSpPr>
          <p:cNvPr id="8" name="Text 4"/>
          <p:cNvSpPr/>
          <p:nvPr/>
        </p:nvSpPr>
        <p:spPr>
          <a:xfrm>
            <a:off x="6699528" y="6777633"/>
            <a:ext cx="2731651" cy="379214"/>
          </a:xfrm>
          <a:prstGeom prst="rect">
            <a:avLst/>
          </a:prstGeom>
          <a:noFill/>
          <a:ln/>
        </p:spPr>
        <p:txBody>
          <a:bodyPr wrap="none" lIns="0" tIns="0" rIns="0" bIns="0" rtlCol="0" anchor="t"/>
          <a:lstStyle/>
          <a:p>
            <a:pPr algn="l" indent="0" marL="0">
              <a:lnSpc>
                <a:spcPts val="2950"/>
              </a:lnSpc>
              <a:buNone/>
            </a:pPr>
            <a:r>
              <a:rPr lang="en-US" sz="2100" b="1" dirty="0">
                <a:solidFill>
                  <a:srgbClr val="EEEFF5"/>
                </a:solidFill>
                <a:latin typeface="Montserrat Bold" pitchFamily="34" charset="0"/>
                <a:ea typeface="Montserrat Bold" pitchFamily="34" charset="-122"/>
                <a:cs typeface="Montserrat Bold" pitchFamily="34" charset="-120"/>
              </a:rPr>
              <a:t>by Divyam Bhaskar</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2346" y="871299"/>
            <a:ext cx="7091243" cy="631865"/>
          </a:xfrm>
          <a:prstGeom prst="rect">
            <a:avLst/>
          </a:prstGeom>
          <a:noFill/>
          <a:ln/>
        </p:spPr>
        <p:txBody>
          <a:bodyPr wrap="none" lIns="0" tIns="0" rIns="0" bIns="0" rtlCol="0" anchor="t"/>
          <a:lstStyle/>
          <a:p>
            <a:pPr algn="l" indent="0" marL="0">
              <a:lnSpc>
                <a:spcPts val="4950"/>
              </a:lnSpc>
              <a:buNone/>
            </a:pPr>
            <a:r>
              <a:rPr lang="en-US" sz="3950" b="1" dirty="0">
                <a:solidFill>
                  <a:srgbClr val="9998FF"/>
                </a:solidFill>
                <a:latin typeface="Barlow Bold" pitchFamily="34" charset="0"/>
                <a:ea typeface="Barlow Bold" pitchFamily="34" charset="-122"/>
                <a:cs typeface="Barlow Bold" pitchFamily="34" charset="-120"/>
              </a:rPr>
              <a:t>Team Contributions &amp; Summary</a:t>
            </a:r>
            <a:endParaRPr lang="en-US" sz="3950" dirty="0"/>
          </a:p>
        </p:txBody>
      </p:sp>
      <p:sp>
        <p:nvSpPr>
          <p:cNvPr id="4" name="Shape 1"/>
          <p:cNvSpPr/>
          <p:nvPr/>
        </p:nvSpPr>
        <p:spPr>
          <a:xfrm>
            <a:off x="672346" y="1791295"/>
            <a:ext cx="144066" cy="1353383"/>
          </a:xfrm>
          <a:prstGeom prst="roundRect">
            <a:avLst>
              <a:gd name="adj" fmla="val 120023"/>
            </a:avLst>
          </a:prstGeom>
          <a:solidFill>
            <a:srgbClr val="282C32"/>
          </a:solidFill>
          <a:ln/>
          <a:effectLst>
            <a:outerShdw sx="100000" sy="100000" kx="0" ky="0" algn="bl" rotWithShape="0" blurRad="46990" dist="22860" dir="13500000">
              <a:srgbClr val="ffffff">
                <a:alpha val="10000"/>
              </a:srgbClr>
            </a:outerShdw>
          </a:effectLst>
        </p:spPr>
      </p:sp>
      <p:sp>
        <p:nvSpPr>
          <p:cNvPr id="5" name="Text 2"/>
          <p:cNvSpPr/>
          <p:nvPr/>
        </p:nvSpPr>
        <p:spPr>
          <a:xfrm>
            <a:off x="1104543" y="1791295"/>
            <a:ext cx="2831544" cy="315873"/>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Structural Design (Mukul)</a:t>
            </a:r>
            <a:endParaRPr lang="en-US" sz="1950" dirty="0"/>
          </a:p>
        </p:txBody>
      </p:sp>
      <p:sp>
        <p:nvSpPr>
          <p:cNvPr id="6" name="Text 3"/>
          <p:cNvSpPr/>
          <p:nvPr/>
        </p:nvSpPr>
        <p:spPr>
          <a:xfrm>
            <a:off x="1104543" y="2222421"/>
            <a:ext cx="7367111" cy="922258"/>
          </a:xfrm>
          <a:prstGeom prst="rect">
            <a:avLst/>
          </a:prstGeom>
          <a:noFill/>
          <a:ln/>
        </p:spPr>
        <p:txBody>
          <a:bodyPr wrap="squar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Created the HTML framework with editor container, horizontal/vertical sliders, and input/output sections with appropriate labeling and gradient backgrounds.</a:t>
            </a:r>
            <a:endParaRPr lang="en-US" sz="1500" dirty="0"/>
          </a:p>
        </p:txBody>
      </p:sp>
      <p:sp>
        <p:nvSpPr>
          <p:cNvPr id="7" name="Shape 4"/>
          <p:cNvSpPr/>
          <p:nvPr/>
        </p:nvSpPr>
        <p:spPr>
          <a:xfrm>
            <a:off x="960477" y="3336727"/>
            <a:ext cx="144066" cy="1045964"/>
          </a:xfrm>
          <a:prstGeom prst="roundRect">
            <a:avLst>
              <a:gd name="adj" fmla="val 120023"/>
            </a:avLst>
          </a:prstGeom>
          <a:solidFill>
            <a:srgbClr val="282C32"/>
          </a:solidFill>
          <a:ln/>
          <a:effectLst>
            <a:outerShdw sx="100000" sy="100000" kx="0" ky="0" algn="bl" rotWithShape="0" blurRad="46990" dist="22860" dir="13500000">
              <a:srgbClr val="ffffff">
                <a:alpha val="10000"/>
              </a:srgbClr>
            </a:outerShdw>
          </a:effectLst>
        </p:spPr>
      </p:sp>
      <p:sp>
        <p:nvSpPr>
          <p:cNvPr id="8" name="Text 5"/>
          <p:cNvSpPr/>
          <p:nvPr/>
        </p:nvSpPr>
        <p:spPr>
          <a:xfrm>
            <a:off x="1392674" y="3336727"/>
            <a:ext cx="3989427" cy="315873"/>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User Experience Design (Priyanshu)</a:t>
            </a:r>
            <a:endParaRPr lang="en-US" sz="1950" dirty="0"/>
          </a:p>
        </p:txBody>
      </p:sp>
      <p:sp>
        <p:nvSpPr>
          <p:cNvPr id="9" name="Text 6"/>
          <p:cNvSpPr/>
          <p:nvPr/>
        </p:nvSpPr>
        <p:spPr>
          <a:xfrm>
            <a:off x="1392674" y="3767852"/>
            <a:ext cx="7078980" cy="614839"/>
          </a:xfrm>
          <a:prstGeom prst="rect">
            <a:avLst/>
          </a:prstGeom>
          <a:noFill/>
          <a:ln/>
        </p:spPr>
        <p:txBody>
          <a:bodyPr wrap="squar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Implemented styling, animations, hover effects, and responsive layouts to enhance visual appeal and usability across the application.</a:t>
            </a:r>
            <a:endParaRPr lang="en-US" sz="1500" dirty="0"/>
          </a:p>
        </p:txBody>
      </p:sp>
      <p:sp>
        <p:nvSpPr>
          <p:cNvPr id="10" name="Shape 7"/>
          <p:cNvSpPr/>
          <p:nvPr/>
        </p:nvSpPr>
        <p:spPr>
          <a:xfrm>
            <a:off x="1248608" y="4574738"/>
            <a:ext cx="144066" cy="1045964"/>
          </a:xfrm>
          <a:prstGeom prst="roundRect">
            <a:avLst>
              <a:gd name="adj" fmla="val 120023"/>
            </a:avLst>
          </a:prstGeom>
          <a:solidFill>
            <a:srgbClr val="282C32"/>
          </a:solidFill>
          <a:ln/>
          <a:effectLst>
            <a:outerShdw sx="100000" sy="100000" kx="0" ky="0" algn="bl" rotWithShape="0" blurRad="46990" dist="22860" dir="13500000">
              <a:srgbClr val="ffffff">
                <a:alpha val="10000"/>
              </a:srgbClr>
            </a:outerShdw>
          </a:effectLst>
        </p:spPr>
      </p:sp>
      <p:sp>
        <p:nvSpPr>
          <p:cNvPr id="11" name="Text 8"/>
          <p:cNvSpPr/>
          <p:nvPr/>
        </p:nvSpPr>
        <p:spPr>
          <a:xfrm>
            <a:off x="1680805" y="4574738"/>
            <a:ext cx="3853458" cy="315873"/>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Input/Output Functionality (Varun)</a:t>
            </a:r>
            <a:endParaRPr lang="en-US" sz="1950" dirty="0"/>
          </a:p>
        </p:txBody>
      </p:sp>
      <p:sp>
        <p:nvSpPr>
          <p:cNvPr id="12" name="Text 9"/>
          <p:cNvSpPr/>
          <p:nvPr/>
        </p:nvSpPr>
        <p:spPr>
          <a:xfrm>
            <a:off x="1680805" y="5005864"/>
            <a:ext cx="6790849" cy="614839"/>
          </a:xfrm>
          <a:prstGeom prst="rect">
            <a:avLst/>
          </a:prstGeom>
          <a:noFill/>
          <a:ln/>
        </p:spPr>
        <p:txBody>
          <a:bodyPr wrap="squar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Developed JS implementations for file management, text customization, undo/redo capabilities, and screenshot functionality.</a:t>
            </a:r>
            <a:endParaRPr lang="en-US" sz="1500" dirty="0"/>
          </a:p>
        </p:txBody>
      </p:sp>
      <p:sp>
        <p:nvSpPr>
          <p:cNvPr id="13" name="Shape 10"/>
          <p:cNvSpPr/>
          <p:nvPr/>
        </p:nvSpPr>
        <p:spPr>
          <a:xfrm>
            <a:off x="1536859" y="5812750"/>
            <a:ext cx="144066" cy="1353383"/>
          </a:xfrm>
          <a:prstGeom prst="roundRect">
            <a:avLst>
              <a:gd name="adj" fmla="val 120023"/>
            </a:avLst>
          </a:prstGeom>
          <a:solidFill>
            <a:srgbClr val="282C32"/>
          </a:solidFill>
          <a:ln/>
          <a:effectLst>
            <a:outerShdw sx="100000" sy="100000" kx="0" ky="0" algn="bl" rotWithShape="0" blurRad="46990" dist="22860" dir="13500000">
              <a:srgbClr val="ffffff">
                <a:alpha val="10000"/>
              </a:srgbClr>
            </a:outerShdw>
          </a:effectLst>
        </p:spPr>
      </p:sp>
      <p:sp>
        <p:nvSpPr>
          <p:cNvPr id="14" name="Text 11"/>
          <p:cNvSpPr/>
          <p:nvPr/>
        </p:nvSpPr>
        <p:spPr>
          <a:xfrm>
            <a:off x="1969056" y="5812750"/>
            <a:ext cx="3529608" cy="315873"/>
          </a:xfrm>
          <a:prstGeom prst="rect">
            <a:avLst/>
          </a:prstGeom>
          <a:noFill/>
          <a:ln/>
        </p:spPr>
        <p:txBody>
          <a:bodyPr wrap="none" lIns="0" tIns="0" rIns="0" bIns="0" rtlCol="0" anchor="t"/>
          <a:lstStyle/>
          <a:p>
            <a:pPr algn="l" indent="0" marL="0">
              <a:lnSpc>
                <a:spcPts val="2450"/>
              </a:lnSpc>
              <a:buNone/>
            </a:pPr>
            <a:r>
              <a:rPr lang="en-US" sz="1950" b="1" dirty="0">
                <a:solidFill>
                  <a:srgbClr val="EEEFF5"/>
                </a:solidFill>
                <a:latin typeface="Barlow Bold" pitchFamily="34" charset="0"/>
                <a:ea typeface="Barlow Bold" pitchFamily="34" charset="-122"/>
                <a:cs typeface="Barlow Bold" pitchFamily="34" charset="-120"/>
              </a:rPr>
              <a:t>Core Editor &amp; AI Features (Ajay)</a:t>
            </a:r>
            <a:endParaRPr lang="en-US" sz="1950" dirty="0"/>
          </a:p>
        </p:txBody>
      </p:sp>
      <p:sp>
        <p:nvSpPr>
          <p:cNvPr id="15" name="Text 12"/>
          <p:cNvSpPr/>
          <p:nvPr/>
        </p:nvSpPr>
        <p:spPr>
          <a:xfrm>
            <a:off x="1969056" y="6243876"/>
            <a:ext cx="6502598" cy="922258"/>
          </a:xfrm>
          <a:prstGeom prst="rect">
            <a:avLst/>
          </a:prstGeom>
          <a:noFill/>
          <a:ln/>
        </p:spPr>
        <p:txBody>
          <a:bodyPr wrap="squar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Integrated Grok AI, implemented language support, code execution via Judge0 API, and added vision model capabilities for advanced coding assistance.</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410420"/>
            <a:ext cx="6769656"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Structural Design &amp; Layout</a:t>
            </a:r>
            <a:endParaRPr lang="en-US" sz="4450" dirty="0"/>
          </a:p>
        </p:txBody>
      </p:sp>
      <p:sp>
        <p:nvSpPr>
          <p:cNvPr id="3" name="Text 1"/>
          <p:cNvSpPr/>
          <p:nvPr/>
        </p:nvSpPr>
        <p:spPr>
          <a:xfrm>
            <a:off x="758309" y="366462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Top Navigation</a:t>
            </a:r>
            <a:endParaRPr lang="en-US" sz="2200" dirty="0"/>
          </a:p>
        </p:txBody>
      </p:sp>
      <p:sp>
        <p:nvSpPr>
          <p:cNvPr id="4" name="Text 2"/>
          <p:cNvSpPr/>
          <p:nvPr/>
        </p:nvSpPr>
        <p:spPr>
          <a:xfrm>
            <a:off x="758309" y="4237434"/>
            <a:ext cx="4018359"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Horizontal rectangular bar containing 10 rectangular buttons for file management functionality</a:t>
            </a:r>
            <a:endParaRPr lang="en-US" sz="1700" dirty="0"/>
          </a:p>
        </p:txBody>
      </p:sp>
      <p:sp>
        <p:nvSpPr>
          <p:cNvPr id="5" name="Text 3"/>
          <p:cNvSpPr/>
          <p:nvPr/>
        </p:nvSpPr>
        <p:spPr>
          <a:xfrm>
            <a:off x="5312926" y="366462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Side Panel</a:t>
            </a:r>
            <a:endParaRPr lang="en-US" sz="2200" dirty="0"/>
          </a:p>
        </p:txBody>
      </p:sp>
      <p:sp>
        <p:nvSpPr>
          <p:cNvPr id="6" name="Text 4"/>
          <p:cNvSpPr/>
          <p:nvPr/>
        </p:nvSpPr>
        <p:spPr>
          <a:xfrm>
            <a:off x="5312926" y="4237434"/>
            <a:ext cx="4018359"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Vertical rectangular bar with 10 circular buttons for user customization and ease of use</a:t>
            </a:r>
            <a:endParaRPr lang="en-US" sz="1700" dirty="0"/>
          </a:p>
        </p:txBody>
      </p:sp>
      <p:sp>
        <p:nvSpPr>
          <p:cNvPr id="7" name="Text 5"/>
          <p:cNvSpPr/>
          <p:nvPr/>
        </p:nvSpPr>
        <p:spPr>
          <a:xfrm>
            <a:off x="9867543" y="366462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Editor Window</a:t>
            </a:r>
            <a:endParaRPr lang="en-US" sz="2200" dirty="0"/>
          </a:p>
        </p:txBody>
      </p:sp>
      <p:sp>
        <p:nvSpPr>
          <p:cNvPr id="8" name="Text 6"/>
          <p:cNvSpPr/>
          <p:nvPr/>
        </p:nvSpPr>
        <p:spPr>
          <a:xfrm>
            <a:off x="9867543" y="4237434"/>
            <a:ext cx="4018359" cy="138684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Main Code Editor with red linear gradient background, integrated with Ace Code Editor, occupying half the screen space</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333262"/>
            <a:ext cx="7498794"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Flexible Window Management</a:t>
            </a:r>
            <a:endParaRPr lang="en-US" sz="4450" dirty="0"/>
          </a:p>
        </p:txBody>
      </p:sp>
      <p:pic>
        <p:nvPicPr>
          <p:cNvPr id="4" name="Image 1" descr="preencoded.png">    </p:cNvPr>
          <p:cNvPicPr>
            <a:picLocks noChangeAspect="1"/>
          </p:cNvPicPr>
          <p:nvPr/>
        </p:nvPicPr>
        <p:blipFill>
          <a:blip r:embed="rId2"/>
          <a:stretch>
            <a:fillRect/>
          </a:stretch>
        </p:blipFill>
        <p:spPr>
          <a:xfrm>
            <a:off x="6244709" y="2370892"/>
            <a:ext cx="1083231" cy="1612702"/>
          </a:xfrm>
          <a:prstGeom prst="rect">
            <a:avLst/>
          </a:prstGeom>
        </p:spPr>
      </p:pic>
      <p:sp>
        <p:nvSpPr>
          <p:cNvPr id="5" name="Text 1"/>
          <p:cNvSpPr/>
          <p:nvPr/>
        </p:nvSpPr>
        <p:spPr>
          <a:xfrm>
            <a:off x="7652861" y="258746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Horizontal Slider</a:t>
            </a:r>
            <a:endParaRPr lang="en-US" sz="2200" dirty="0"/>
          </a:p>
        </p:txBody>
      </p:sp>
      <p:sp>
        <p:nvSpPr>
          <p:cNvPr id="6" name="Text 2"/>
          <p:cNvSpPr/>
          <p:nvPr/>
        </p:nvSpPr>
        <p:spPr>
          <a:xfrm>
            <a:off x="7652861" y="3073598"/>
            <a:ext cx="6219230"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Moves from top to bottom, adjusting the input &amp; output text box areas</a:t>
            </a:r>
            <a:endParaRPr lang="en-US" sz="1700" dirty="0"/>
          </a:p>
        </p:txBody>
      </p:sp>
      <p:pic>
        <p:nvPicPr>
          <p:cNvPr id="7" name="Image 2" descr="preencoded.png">    </p:cNvPr>
          <p:cNvPicPr>
            <a:picLocks noChangeAspect="1"/>
          </p:cNvPicPr>
          <p:nvPr/>
        </p:nvPicPr>
        <p:blipFill>
          <a:blip r:embed="rId3"/>
          <a:stretch>
            <a:fillRect/>
          </a:stretch>
        </p:blipFill>
        <p:spPr>
          <a:xfrm>
            <a:off x="6244709" y="3983593"/>
            <a:ext cx="1083231" cy="1299924"/>
          </a:xfrm>
          <a:prstGeom prst="rect">
            <a:avLst/>
          </a:prstGeom>
        </p:spPr>
      </p:pic>
      <p:sp>
        <p:nvSpPr>
          <p:cNvPr id="8" name="Text 3"/>
          <p:cNvSpPr/>
          <p:nvPr/>
        </p:nvSpPr>
        <p:spPr>
          <a:xfrm>
            <a:off x="7652861" y="420016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Vertical Slider</a:t>
            </a:r>
            <a:endParaRPr lang="en-US" sz="2200" dirty="0"/>
          </a:p>
        </p:txBody>
      </p:sp>
      <p:sp>
        <p:nvSpPr>
          <p:cNvPr id="9" name="Text 4"/>
          <p:cNvSpPr/>
          <p:nvPr/>
        </p:nvSpPr>
        <p:spPr>
          <a:xfrm>
            <a:off x="7652861" y="4686300"/>
            <a:ext cx="6219230"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Moves from left to right, adjusting the editor window size</a:t>
            </a:r>
            <a:endParaRPr lang="en-US" sz="1700" dirty="0"/>
          </a:p>
        </p:txBody>
      </p:sp>
      <p:pic>
        <p:nvPicPr>
          <p:cNvPr id="10" name="Image 3" descr="preencoded.png">    </p:cNvPr>
          <p:cNvPicPr>
            <a:picLocks noChangeAspect="1"/>
          </p:cNvPicPr>
          <p:nvPr/>
        </p:nvPicPr>
        <p:blipFill>
          <a:blip r:embed="rId4"/>
          <a:stretch>
            <a:fillRect/>
          </a:stretch>
        </p:blipFill>
        <p:spPr>
          <a:xfrm>
            <a:off x="6244709" y="5283518"/>
            <a:ext cx="1083231" cy="1612702"/>
          </a:xfrm>
          <a:prstGeom prst="rect">
            <a:avLst/>
          </a:prstGeom>
        </p:spPr>
      </p:pic>
      <p:sp>
        <p:nvSpPr>
          <p:cNvPr id="11" name="Text 5"/>
          <p:cNvSpPr/>
          <p:nvPr/>
        </p:nvSpPr>
        <p:spPr>
          <a:xfrm>
            <a:off x="7652861" y="550009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Responsive Layout</a:t>
            </a:r>
            <a:endParaRPr lang="en-US" sz="2200" dirty="0"/>
          </a:p>
        </p:txBody>
      </p:sp>
      <p:sp>
        <p:nvSpPr>
          <p:cNvPr id="12" name="Text 6"/>
          <p:cNvSpPr/>
          <p:nvPr/>
        </p:nvSpPr>
        <p:spPr>
          <a:xfrm>
            <a:off x="7652861" y="5986224"/>
            <a:ext cx="6219230"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Dynamic layout adapts when opening/closing language selection or share code options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493770"/>
            <a:ext cx="6023372"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Input &amp; Output Sections</a:t>
            </a:r>
            <a:endParaRPr lang="en-US" sz="4450" dirty="0"/>
          </a:p>
        </p:txBody>
      </p:sp>
      <p:sp>
        <p:nvSpPr>
          <p:cNvPr id="4" name="Shape 1"/>
          <p:cNvSpPr/>
          <p:nvPr/>
        </p:nvSpPr>
        <p:spPr>
          <a:xfrm>
            <a:off x="758309" y="4531400"/>
            <a:ext cx="4226838" cy="2912626"/>
          </a:xfrm>
          <a:prstGeom prst="roundRect">
            <a:avLst>
              <a:gd name="adj" fmla="val 6695"/>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974884" y="4747974"/>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Input Area</a:t>
            </a:r>
            <a:endParaRPr lang="en-US" sz="2200" dirty="0"/>
          </a:p>
        </p:txBody>
      </p:sp>
      <p:sp>
        <p:nvSpPr>
          <p:cNvPr id="6" name="Text 3"/>
          <p:cNvSpPr/>
          <p:nvPr/>
        </p:nvSpPr>
        <p:spPr>
          <a:xfrm>
            <a:off x="974884" y="5234107"/>
            <a:ext cx="3793688"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Labeled with green linear gradient background</a:t>
            </a:r>
            <a:endParaRPr lang="en-US" sz="1700" dirty="0"/>
          </a:p>
        </p:txBody>
      </p:sp>
      <p:sp>
        <p:nvSpPr>
          <p:cNvPr id="7" name="Text 4"/>
          <p:cNvSpPr/>
          <p:nvPr/>
        </p:nvSpPr>
        <p:spPr>
          <a:xfrm>
            <a:off x="974884" y="6057424"/>
            <a:ext cx="3793688"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10 squared rounded buttons for input-related functionality</a:t>
            </a:r>
            <a:endParaRPr lang="en-US" sz="1700" dirty="0"/>
          </a:p>
        </p:txBody>
      </p:sp>
      <p:sp>
        <p:nvSpPr>
          <p:cNvPr id="8" name="Text 5"/>
          <p:cNvSpPr/>
          <p:nvPr/>
        </p:nvSpPr>
        <p:spPr>
          <a:xfrm>
            <a:off x="974884" y="6880741"/>
            <a:ext cx="3793688"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File upload/download capabilities</a:t>
            </a:r>
            <a:endParaRPr lang="en-US" sz="1700" dirty="0"/>
          </a:p>
        </p:txBody>
      </p:sp>
      <p:sp>
        <p:nvSpPr>
          <p:cNvPr id="9" name="Shape 6"/>
          <p:cNvSpPr/>
          <p:nvPr/>
        </p:nvSpPr>
        <p:spPr>
          <a:xfrm>
            <a:off x="5201722" y="4531400"/>
            <a:ext cx="4226838" cy="2912626"/>
          </a:xfrm>
          <a:prstGeom prst="roundRect">
            <a:avLst>
              <a:gd name="adj" fmla="val 6695"/>
            </a:avLst>
          </a:prstGeom>
          <a:solidFill>
            <a:srgbClr val="282C32"/>
          </a:solidFill>
          <a:ln/>
          <a:effectLst>
            <a:outerShdw sx="100000" sy="100000" kx="0" ky="0" algn="bl" rotWithShape="0" blurRad="53340" dist="26670" dir="13500000">
              <a:srgbClr val="ffffff">
                <a:alpha val="10000"/>
              </a:srgbClr>
            </a:outerShdw>
          </a:effectLst>
        </p:spPr>
      </p:sp>
      <p:sp>
        <p:nvSpPr>
          <p:cNvPr id="10" name="Text 7"/>
          <p:cNvSpPr/>
          <p:nvPr/>
        </p:nvSpPr>
        <p:spPr>
          <a:xfrm>
            <a:off x="5418296" y="4747974"/>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Output Area</a:t>
            </a:r>
            <a:endParaRPr lang="en-US" sz="2200" dirty="0"/>
          </a:p>
        </p:txBody>
      </p:sp>
      <p:sp>
        <p:nvSpPr>
          <p:cNvPr id="11" name="Text 8"/>
          <p:cNvSpPr/>
          <p:nvPr/>
        </p:nvSpPr>
        <p:spPr>
          <a:xfrm>
            <a:off x="5418296" y="5234107"/>
            <a:ext cx="3793688"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Labeled with blue linear gradient background</a:t>
            </a:r>
            <a:endParaRPr lang="en-US" sz="1700" dirty="0"/>
          </a:p>
        </p:txBody>
      </p:sp>
      <p:sp>
        <p:nvSpPr>
          <p:cNvPr id="12" name="Text 9"/>
          <p:cNvSpPr/>
          <p:nvPr/>
        </p:nvSpPr>
        <p:spPr>
          <a:xfrm>
            <a:off x="5418296" y="6057424"/>
            <a:ext cx="3793688"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10 squared rounded buttons for output-related functionality</a:t>
            </a:r>
            <a:endParaRPr lang="en-US" sz="1700" dirty="0"/>
          </a:p>
        </p:txBody>
      </p:sp>
      <p:sp>
        <p:nvSpPr>
          <p:cNvPr id="13" name="Text 10"/>
          <p:cNvSpPr/>
          <p:nvPr/>
        </p:nvSpPr>
        <p:spPr>
          <a:xfrm>
            <a:off x="5418296" y="6880741"/>
            <a:ext cx="3793688"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High-quality screenshot capability</a:t>
            </a:r>
            <a:endParaRPr lang="en-US" sz="1700" dirty="0"/>
          </a:p>
        </p:txBody>
      </p:sp>
      <p:sp>
        <p:nvSpPr>
          <p:cNvPr id="14" name="Shape 11"/>
          <p:cNvSpPr/>
          <p:nvPr/>
        </p:nvSpPr>
        <p:spPr>
          <a:xfrm>
            <a:off x="9645134" y="4531400"/>
            <a:ext cx="4226838" cy="2912626"/>
          </a:xfrm>
          <a:prstGeom prst="roundRect">
            <a:avLst>
              <a:gd name="adj" fmla="val 6695"/>
            </a:avLst>
          </a:prstGeom>
          <a:solidFill>
            <a:srgbClr val="282C32"/>
          </a:solidFill>
          <a:ln/>
          <a:effectLst>
            <a:outerShdw sx="100000" sy="100000" kx="0" ky="0" algn="bl" rotWithShape="0" blurRad="53340" dist="26670" dir="13500000">
              <a:srgbClr val="ffffff">
                <a:alpha val="10000"/>
              </a:srgbClr>
            </a:outerShdw>
          </a:effectLst>
        </p:spPr>
      </p:sp>
      <p:sp>
        <p:nvSpPr>
          <p:cNvPr id="15" name="Text 12"/>
          <p:cNvSpPr/>
          <p:nvPr/>
        </p:nvSpPr>
        <p:spPr>
          <a:xfrm>
            <a:off x="9861709" y="4747974"/>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Equal Division</a:t>
            </a:r>
            <a:endParaRPr lang="en-US" sz="2200" dirty="0"/>
          </a:p>
        </p:txBody>
      </p:sp>
      <p:sp>
        <p:nvSpPr>
          <p:cNvPr id="16" name="Text 13"/>
          <p:cNvSpPr/>
          <p:nvPr/>
        </p:nvSpPr>
        <p:spPr>
          <a:xfrm>
            <a:off x="9861709" y="5234107"/>
            <a:ext cx="3793688"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Input-output-container divides space into two equal halves</a:t>
            </a:r>
            <a:endParaRPr lang="en-US" sz="1700" dirty="0"/>
          </a:p>
        </p:txBody>
      </p:sp>
      <p:sp>
        <p:nvSpPr>
          <p:cNvPr id="17" name="Text 14"/>
          <p:cNvSpPr/>
          <p:nvPr/>
        </p:nvSpPr>
        <p:spPr>
          <a:xfrm>
            <a:off x="9861709" y="6057424"/>
            <a:ext cx="3793688"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Shimmer effect similar to YouTube for enhanced user experience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4348" y="572214"/>
            <a:ext cx="7222688" cy="684133"/>
          </a:xfrm>
          <a:prstGeom prst="rect">
            <a:avLst/>
          </a:prstGeom>
          <a:noFill/>
          <a:ln/>
        </p:spPr>
        <p:txBody>
          <a:bodyPr wrap="none" lIns="0" tIns="0" rIns="0" bIns="0" rtlCol="0" anchor="t"/>
          <a:lstStyle/>
          <a:p>
            <a:pPr algn="l" indent="0" marL="0">
              <a:lnSpc>
                <a:spcPts val="5350"/>
              </a:lnSpc>
              <a:buNone/>
            </a:pPr>
            <a:r>
              <a:rPr lang="en-US" sz="4300" b="1" dirty="0">
                <a:solidFill>
                  <a:srgbClr val="9998FF"/>
                </a:solidFill>
                <a:latin typeface="Barlow Bold" pitchFamily="34" charset="0"/>
                <a:ea typeface="Barlow Bold" pitchFamily="34" charset="-122"/>
                <a:cs typeface="Barlow Bold" pitchFamily="34" charset="-120"/>
              </a:rPr>
              <a:t>User Interface Enhancements</a:t>
            </a:r>
            <a:endParaRPr lang="en-US" sz="4300" dirty="0"/>
          </a:p>
        </p:txBody>
      </p:sp>
      <p:sp>
        <p:nvSpPr>
          <p:cNvPr id="4" name="Shape 1"/>
          <p:cNvSpPr/>
          <p:nvPr/>
        </p:nvSpPr>
        <p:spPr>
          <a:xfrm>
            <a:off x="6214348" y="1802249"/>
            <a:ext cx="467916" cy="467916"/>
          </a:xfrm>
          <a:prstGeom prst="roundRect">
            <a:avLst>
              <a:gd name="adj" fmla="val 40006"/>
            </a:avLst>
          </a:prstGeom>
          <a:solidFill>
            <a:srgbClr val="282C32"/>
          </a:solidFill>
          <a:ln/>
          <a:effectLst>
            <a:outerShdw sx="100000" sy="100000" kx="0" ky="0" algn="bl" rotWithShape="0" blurRad="50800" dist="25400" dir="13500000">
              <a:srgbClr val="ffffff">
                <a:alpha val="10000"/>
              </a:srgbClr>
            </a:outerShdw>
          </a:effectLst>
        </p:spPr>
      </p:sp>
      <p:pic>
        <p:nvPicPr>
          <p:cNvPr id="5" name="Image 1" descr="preencoded.png">    </p:cNvPr>
          <p:cNvPicPr>
            <a:picLocks noChangeAspect="1"/>
          </p:cNvPicPr>
          <p:nvPr/>
        </p:nvPicPr>
        <p:blipFill>
          <a:blip r:embed="rId2"/>
          <a:stretch>
            <a:fillRect/>
          </a:stretch>
        </p:blipFill>
        <p:spPr>
          <a:xfrm>
            <a:off x="6284119" y="1831003"/>
            <a:ext cx="328374" cy="410408"/>
          </a:xfrm>
          <a:prstGeom prst="rect">
            <a:avLst/>
          </a:prstGeom>
        </p:spPr>
      </p:pic>
      <p:sp>
        <p:nvSpPr>
          <p:cNvPr id="6" name="Text 2"/>
          <p:cNvSpPr/>
          <p:nvPr/>
        </p:nvSpPr>
        <p:spPr>
          <a:xfrm>
            <a:off x="6890147" y="1802249"/>
            <a:ext cx="3021449" cy="342067"/>
          </a:xfrm>
          <a:prstGeom prst="rect">
            <a:avLst/>
          </a:prstGeom>
          <a:noFill/>
          <a:ln/>
        </p:spPr>
        <p:txBody>
          <a:bodyPr wrap="none" lIns="0" tIns="0" rIns="0" bIns="0" rtlCol="0" anchor="t"/>
          <a:lstStyle/>
          <a:p>
            <a:pPr algn="l" indent="0" marL="0">
              <a:lnSpc>
                <a:spcPts val="2650"/>
              </a:lnSpc>
              <a:buNone/>
            </a:pPr>
            <a:r>
              <a:rPr lang="en-US" sz="2150" b="1" dirty="0">
                <a:solidFill>
                  <a:srgbClr val="EEEFF5"/>
                </a:solidFill>
                <a:latin typeface="Barlow Bold" pitchFamily="34" charset="0"/>
                <a:ea typeface="Barlow Bold" pitchFamily="34" charset="-122"/>
                <a:cs typeface="Barlow Bold" pitchFamily="34" charset="-120"/>
              </a:rPr>
              <a:t>Modern Animation Styles</a:t>
            </a:r>
            <a:endParaRPr lang="en-US" sz="2150" dirty="0"/>
          </a:p>
        </p:txBody>
      </p:sp>
      <p:sp>
        <p:nvSpPr>
          <p:cNvPr id="7" name="Text 3"/>
          <p:cNvSpPr/>
          <p:nvPr/>
        </p:nvSpPr>
        <p:spPr>
          <a:xfrm>
            <a:off x="6890147" y="2269093"/>
            <a:ext cx="7012305" cy="665559"/>
          </a:xfrm>
          <a:prstGeom prst="rect">
            <a:avLst/>
          </a:prstGeom>
          <a:noFill/>
          <a:ln/>
        </p:spPr>
        <p:txBody>
          <a:bodyPr wrap="square" lIns="0" tIns="0" rIns="0" bIns="0" rtlCol="0" anchor="t"/>
          <a:lstStyle/>
          <a:p>
            <a:pPr algn="l" indent="0" marL="0">
              <a:lnSpc>
                <a:spcPts val="2600"/>
              </a:lnSpc>
              <a:buNone/>
            </a:pPr>
            <a:r>
              <a:rPr lang="en-US" sz="1600" dirty="0">
                <a:solidFill>
                  <a:srgbClr val="EEEFF5"/>
                </a:solidFill>
                <a:latin typeface="Montserrat" pitchFamily="34" charset="0"/>
                <a:ea typeface="Montserrat" pitchFamily="34" charset="-122"/>
                <a:cs typeface="Montserrat" pitchFamily="34" charset="-120"/>
              </a:rPr>
              <a:t>Trending animations applied throughout the WebApp for improved user experience</a:t>
            </a:r>
            <a:endParaRPr lang="en-US" sz="1600" dirty="0"/>
          </a:p>
        </p:txBody>
      </p:sp>
      <p:sp>
        <p:nvSpPr>
          <p:cNvPr id="8" name="Shape 4"/>
          <p:cNvSpPr/>
          <p:nvPr/>
        </p:nvSpPr>
        <p:spPr>
          <a:xfrm>
            <a:off x="6214348" y="3376493"/>
            <a:ext cx="467916" cy="467916"/>
          </a:xfrm>
          <a:prstGeom prst="roundRect">
            <a:avLst>
              <a:gd name="adj" fmla="val 40006"/>
            </a:avLst>
          </a:prstGeom>
          <a:solidFill>
            <a:srgbClr val="282C32"/>
          </a:solidFill>
          <a:ln/>
          <a:effectLst>
            <a:outerShdw sx="100000" sy="100000" kx="0" ky="0" algn="bl" rotWithShape="0" blurRad="50800" dist="25400" dir="13500000">
              <a:srgbClr val="ffffff">
                <a:alpha val="10000"/>
              </a:srgbClr>
            </a:outerShdw>
          </a:effectLst>
        </p:spPr>
      </p:sp>
      <p:pic>
        <p:nvPicPr>
          <p:cNvPr id="9" name="Image 2" descr="preencoded.png">    </p:cNvPr>
          <p:cNvPicPr>
            <a:picLocks noChangeAspect="1"/>
          </p:cNvPicPr>
          <p:nvPr/>
        </p:nvPicPr>
        <p:blipFill>
          <a:blip r:embed="rId3"/>
          <a:stretch>
            <a:fillRect/>
          </a:stretch>
        </p:blipFill>
        <p:spPr>
          <a:xfrm>
            <a:off x="6284119" y="3405247"/>
            <a:ext cx="328374" cy="410408"/>
          </a:xfrm>
          <a:prstGeom prst="rect">
            <a:avLst/>
          </a:prstGeom>
        </p:spPr>
      </p:pic>
      <p:sp>
        <p:nvSpPr>
          <p:cNvPr id="10" name="Text 5"/>
          <p:cNvSpPr/>
          <p:nvPr/>
        </p:nvSpPr>
        <p:spPr>
          <a:xfrm>
            <a:off x="6890147" y="3376493"/>
            <a:ext cx="2736771" cy="342067"/>
          </a:xfrm>
          <a:prstGeom prst="rect">
            <a:avLst/>
          </a:prstGeom>
          <a:noFill/>
          <a:ln/>
        </p:spPr>
        <p:txBody>
          <a:bodyPr wrap="none" lIns="0" tIns="0" rIns="0" bIns="0" rtlCol="0" anchor="t"/>
          <a:lstStyle/>
          <a:p>
            <a:pPr algn="l" indent="0" marL="0">
              <a:lnSpc>
                <a:spcPts val="2650"/>
              </a:lnSpc>
              <a:buNone/>
            </a:pPr>
            <a:r>
              <a:rPr lang="en-US" sz="2150" b="1" dirty="0">
                <a:solidFill>
                  <a:srgbClr val="EEEFF5"/>
                </a:solidFill>
                <a:latin typeface="Barlow Bold" pitchFamily="34" charset="0"/>
                <a:ea typeface="Barlow Bold" pitchFamily="34" charset="-122"/>
                <a:cs typeface="Barlow Bold" pitchFamily="34" charset="-120"/>
              </a:rPr>
              <a:t>Button Imagery</a:t>
            </a:r>
            <a:endParaRPr lang="en-US" sz="2150" dirty="0"/>
          </a:p>
        </p:txBody>
      </p:sp>
      <p:sp>
        <p:nvSpPr>
          <p:cNvPr id="11" name="Text 6"/>
          <p:cNvSpPr/>
          <p:nvPr/>
        </p:nvSpPr>
        <p:spPr>
          <a:xfrm>
            <a:off x="6890147" y="3843337"/>
            <a:ext cx="7012305" cy="665559"/>
          </a:xfrm>
          <a:prstGeom prst="rect">
            <a:avLst/>
          </a:prstGeom>
          <a:noFill/>
          <a:ln/>
        </p:spPr>
        <p:txBody>
          <a:bodyPr wrap="square" lIns="0" tIns="0" rIns="0" bIns="0" rtlCol="0" anchor="t"/>
          <a:lstStyle/>
          <a:p>
            <a:pPr algn="l" indent="0" marL="0">
              <a:lnSpc>
                <a:spcPts val="2600"/>
              </a:lnSpc>
              <a:buNone/>
            </a:pPr>
            <a:r>
              <a:rPr lang="en-US" sz="1600" dirty="0">
                <a:solidFill>
                  <a:srgbClr val="EEEFF5"/>
                </a:solidFill>
                <a:latin typeface="Montserrat" pitchFamily="34" charset="0"/>
                <a:ea typeface="Montserrat" pitchFamily="34" charset="-122"/>
                <a:cs typeface="Montserrat" pitchFamily="34" charset="-120"/>
              </a:rPr>
              <a:t>Each button features a relevant image to clearly indicate its functionality</a:t>
            </a:r>
            <a:endParaRPr lang="en-US" sz="1600" dirty="0"/>
          </a:p>
        </p:txBody>
      </p:sp>
      <p:sp>
        <p:nvSpPr>
          <p:cNvPr id="12" name="Shape 7"/>
          <p:cNvSpPr/>
          <p:nvPr/>
        </p:nvSpPr>
        <p:spPr>
          <a:xfrm>
            <a:off x="6214348" y="4950738"/>
            <a:ext cx="467916" cy="467916"/>
          </a:xfrm>
          <a:prstGeom prst="roundRect">
            <a:avLst>
              <a:gd name="adj" fmla="val 40006"/>
            </a:avLst>
          </a:prstGeom>
          <a:solidFill>
            <a:srgbClr val="282C32"/>
          </a:solidFill>
          <a:ln/>
          <a:effectLst>
            <a:outerShdw sx="100000" sy="100000" kx="0" ky="0" algn="bl" rotWithShape="0" blurRad="50800" dist="25400" dir="13500000">
              <a:srgbClr val="ffffff">
                <a:alpha val="10000"/>
              </a:srgbClr>
            </a:outerShdw>
          </a:effectLst>
        </p:spPr>
      </p:sp>
      <p:pic>
        <p:nvPicPr>
          <p:cNvPr id="13" name="Image 3" descr="preencoded.png">    </p:cNvPr>
          <p:cNvPicPr>
            <a:picLocks noChangeAspect="1"/>
          </p:cNvPicPr>
          <p:nvPr/>
        </p:nvPicPr>
        <p:blipFill>
          <a:blip r:embed="rId4"/>
          <a:stretch>
            <a:fillRect/>
          </a:stretch>
        </p:blipFill>
        <p:spPr>
          <a:xfrm>
            <a:off x="6284119" y="4979491"/>
            <a:ext cx="328374" cy="410408"/>
          </a:xfrm>
          <a:prstGeom prst="rect">
            <a:avLst/>
          </a:prstGeom>
        </p:spPr>
      </p:pic>
      <p:sp>
        <p:nvSpPr>
          <p:cNvPr id="14" name="Text 8"/>
          <p:cNvSpPr/>
          <p:nvPr/>
        </p:nvSpPr>
        <p:spPr>
          <a:xfrm>
            <a:off x="6890147" y="4950738"/>
            <a:ext cx="2736771" cy="342067"/>
          </a:xfrm>
          <a:prstGeom prst="rect">
            <a:avLst/>
          </a:prstGeom>
          <a:noFill/>
          <a:ln/>
        </p:spPr>
        <p:txBody>
          <a:bodyPr wrap="none" lIns="0" tIns="0" rIns="0" bIns="0" rtlCol="0" anchor="t"/>
          <a:lstStyle/>
          <a:p>
            <a:pPr algn="l" indent="0" marL="0">
              <a:lnSpc>
                <a:spcPts val="2650"/>
              </a:lnSpc>
              <a:buNone/>
            </a:pPr>
            <a:r>
              <a:rPr lang="en-US" sz="2150" b="1" dirty="0">
                <a:solidFill>
                  <a:srgbClr val="EEEFF5"/>
                </a:solidFill>
                <a:latin typeface="Barlow Bold" pitchFamily="34" charset="0"/>
                <a:ea typeface="Barlow Bold" pitchFamily="34" charset="-122"/>
                <a:cs typeface="Barlow Bold" pitchFamily="34" charset="-120"/>
              </a:rPr>
              <a:t>Interactive Elements</a:t>
            </a:r>
            <a:endParaRPr lang="en-US" sz="2150" dirty="0"/>
          </a:p>
        </p:txBody>
      </p:sp>
      <p:sp>
        <p:nvSpPr>
          <p:cNvPr id="15" name="Text 9"/>
          <p:cNvSpPr/>
          <p:nvPr/>
        </p:nvSpPr>
        <p:spPr>
          <a:xfrm>
            <a:off x="6890147" y="5417582"/>
            <a:ext cx="7012305" cy="665559"/>
          </a:xfrm>
          <a:prstGeom prst="rect">
            <a:avLst/>
          </a:prstGeom>
          <a:noFill/>
          <a:ln/>
        </p:spPr>
        <p:txBody>
          <a:bodyPr wrap="square" lIns="0" tIns="0" rIns="0" bIns="0" rtlCol="0" anchor="t"/>
          <a:lstStyle/>
          <a:p>
            <a:pPr algn="l" indent="0" marL="0">
              <a:lnSpc>
                <a:spcPts val="2600"/>
              </a:lnSpc>
              <a:buNone/>
            </a:pPr>
            <a:r>
              <a:rPr lang="en-US" sz="1600" dirty="0">
                <a:solidFill>
                  <a:srgbClr val="EEEFF5"/>
                </a:solidFill>
                <a:latin typeface="Montserrat" pitchFamily="34" charset="0"/>
                <a:ea typeface="Montserrat" pitchFamily="34" charset="-122"/>
                <a:cs typeface="Montserrat" pitchFamily="34" charset="-120"/>
              </a:rPr>
              <a:t>Hover effects implemented for horizontal &amp; vertical rectangular bar buttons</a:t>
            </a:r>
            <a:endParaRPr lang="en-US" sz="1600" dirty="0"/>
          </a:p>
        </p:txBody>
      </p:sp>
      <p:sp>
        <p:nvSpPr>
          <p:cNvPr id="16" name="Shape 10"/>
          <p:cNvSpPr/>
          <p:nvPr/>
        </p:nvSpPr>
        <p:spPr>
          <a:xfrm>
            <a:off x="6214348" y="6524982"/>
            <a:ext cx="467916" cy="467916"/>
          </a:xfrm>
          <a:prstGeom prst="roundRect">
            <a:avLst>
              <a:gd name="adj" fmla="val 40006"/>
            </a:avLst>
          </a:prstGeom>
          <a:solidFill>
            <a:srgbClr val="282C32"/>
          </a:solidFill>
          <a:ln/>
          <a:effectLst>
            <a:outerShdw sx="100000" sy="100000" kx="0" ky="0" algn="bl" rotWithShape="0" blurRad="50800" dist="25400" dir="13500000">
              <a:srgbClr val="ffffff">
                <a:alpha val="10000"/>
              </a:srgbClr>
            </a:outerShdw>
          </a:effectLst>
        </p:spPr>
      </p:sp>
      <p:pic>
        <p:nvPicPr>
          <p:cNvPr id="17" name="Image 4" descr="preencoded.png">    </p:cNvPr>
          <p:cNvPicPr>
            <a:picLocks noChangeAspect="1"/>
          </p:cNvPicPr>
          <p:nvPr/>
        </p:nvPicPr>
        <p:blipFill>
          <a:blip r:embed="rId5"/>
          <a:stretch>
            <a:fillRect/>
          </a:stretch>
        </p:blipFill>
        <p:spPr>
          <a:xfrm>
            <a:off x="6284119" y="6553736"/>
            <a:ext cx="328374" cy="410408"/>
          </a:xfrm>
          <a:prstGeom prst="rect">
            <a:avLst/>
          </a:prstGeom>
        </p:spPr>
      </p:pic>
      <p:sp>
        <p:nvSpPr>
          <p:cNvPr id="18" name="Text 11"/>
          <p:cNvSpPr/>
          <p:nvPr/>
        </p:nvSpPr>
        <p:spPr>
          <a:xfrm>
            <a:off x="6890147" y="6524982"/>
            <a:ext cx="2952274" cy="342067"/>
          </a:xfrm>
          <a:prstGeom prst="rect">
            <a:avLst/>
          </a:prstGeom>
          <a:noFill/>
          <a:ln/>
        </p:spPr>
        <p:txBody>
          <a:bodyPr wrap="none" lIns="0" tIns="0" rIns="0" bIns="0" rtlCol="0" anchor="t"/>
          <a:lstStyle/>
          <a:p>
            <a:pPr algn="l" indent="0" marL="0">
              <a:lnSpc>
                <a:spcPts val="2650"/>
              </a:lnSpc>
              <a:buNone/>
            </a:pPr>
            <a:r>
              <a:rPr lang="en-US" sz="2150" b="1" dirty="0">
                <a:solidFill>
                  <a:srgbClr val="EEEFF5"/>
                </a:solidFill>
                <a:latin typeface="Barlow Bold" pitchFamily="34" charset="0"/>
                <a:ea typeface="Barlow Bold" pitchFamily="34" charset="-122"/>
                <a:cs typeface="Barlow Bold" pitchFamily="34" charset="-120"/>
              </a:rPr>
              <a:t>Systematic Organization</a:t>
            </a:r>
            <a:endParaRPr lang="en-US" sz="2150" dirty="0"/>
          </a:p>
        </p:txBody>
      </p:sp>
      <p:sp>
        <p:nvSpPr>
          <p:cNvPr id="19" name="Text 12"/>
          <p:cNvSpPr/>
          <p:nvPr/>
        </p:nvSpPr>
        <p:spPr>
          <a:xfrm>
            <a:off x="6890147" y="6991826"/>
            <a:ext cx="7012305" cy="665559"/>
          </a:xfrm>
          <a:prstGeom prst="rect">
            <a:avLst/>
          </a:prstGeom>
          <a:noFill/>
          <a:ln/>
        </p:spPr>
        <p:txBody>
          <a:bodyPr wrap="square" lIns="0" tIns="0" rIns="0" bIns="0" rtlCol="0" anchor="t"/>
          <a:lstStyle/>
          <a:p>
            <a:pPr algn="l" indent="0" marL="0">
              <a:lnSpc>
                <a:spcPts val="2600"/>
              </a:lnSpc>
              <a:buNone/>
            </a:pPr>
            <a:r>
              <a:rPr lang="en-US" sz="1600" dirty="0">
                <a:solidFill>
                  <a:srgbClr val="EEEFF5"/>
                </a:solidFill>
                <a:latin typeface="Montserrat" pitchFamily="34" charset="0"/>
                <a:ea typeface="Montserrat" pitchFamily="34" charset="-122"/>
                <a:cs typeface="Montserrat" pitchFamily="34" charset="-120"/>
              </a:rPr>
              <a:t>HTML elements arranged using CSS styles with standard ID &amp; class naming conventions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97073"/>
          </a:xfrm>
          <a:prstGeom prst="rect">
            <a:avLst/>
          </a:prstGeom>
        </p:spPr>
      </p:pic>
      <p:sp>
        <p:nvSpPr>
          <p:cNvPr id="3" name="Text 0"/>
          <p:cNvSpPr/>
          <p:nvPr/>
        </p:nvSpPr>
        <p:spPr>
          <a:xfrm>
            <a:off x="643176" y="2802374"/>
            <a:ext cx="6018371" cy="604480"/>
          </a:xfrm>
          <a:prstGeom prst="rect">
            <a:avLst/>
          </a:prstGeom>
          <a:noFill/>
          <a:ln/>
        </p:spPr>
        <p:txBody>
          <a:bodyPr wrap="none" lIns="0" tIns="0" rIns="0" bIns="0" rtlCol="0" anchor="t"/>
          <a:lstStyle/>
          <a:p>
            <a:pPr algn="l" indent="0" marL="0">
              <a:lnSpc>
                <a:spcPts val="4750"/>
              </a:lnSpc>
              <a:buNone/>
            </a:pPr>
            <a:r>
              <a:rPr lang="en-US" sz="3800" b="1" dirty="0">
                <a:solidFill>
                  <a:srgbClr val="9998FF"/>
                </a:solidFill>
                <a:latin typeface="Barlow Bold" pitchFamily="34" charset="0"/>
                <a:ea typeface="Barlow Bold" pitchFamily="34" charset="-122"/>
                <a:cs typeface="Barlow Bold" pitchFamily="34" charset="-120"/>
              </a:rPr>
              <a:t>Input &amp; Output Functionality</a:t>
            </a:r>
            <a:endParaRPr lang="en-US" sz="3800" dirty="0"/>
          </a:p>
        </p:txBody>
      </p:sp>
      <p:sp>
        <p:nvSpPr>
          <p:cNvPr id="4" name="Shape 1"/>
          <p:cNvSpPr/>
          <p:nvPr/>
        </p:nvSpPr>
        <p:spPr>
          <a:xfrm>
            <a:off x="7303770" y="3682484"/>
            <a:ext cx="22860" cy="4043005"/>
          </a:xfrm>
          <a:prstGeom prst="roundRect">
            <a:avLst>
              <a:gd name="adj" fmla="val 723520"/>
            </a:avLst>
          </a:prstGeom>
          <a:solidFill>
            <a:srgbClr val="60646A"/>
          </a:solidFill>
          <a:ln/>
        </p:spPr>
      </p:sp>
      <p:sp>
        <p:nvSpPr>
          <p:cNvPr id="5" name="Shape 2"/>
          <p:cNvSpPr/>
          <p:nvPr/>
        </p:nvSpPr>
        <p:spPr>
          <a:xfrm>
            <a:off x="6580108" y="4084439"/>
            <a:ext cx="551259" cy="22860"/>
          </a:xfrm>
          <a:prstGeom prst="roundRect">
            <a:avLst>
              <a:gd name="adj" fmla="val 723520"/>
            </a:avLst>
          </a:prstGeom>
          <a:solidFill>
            <a:srgbClr val="60646A"/>
          </a:solidFill>
          <a:ln/>
        </p:spPr>
      </p:sp>
      <p:sp>
        <p:nvSpPr>
          <p:cNvPr id="6" name="Shape 3"/>
          <p:cNvSpPr/>
          <p:nvPr/>
        </p:nvSpPr>
        <p:spPr>
          <a:xfrm>
            <a:off x="7108508" y="3889177"/>
            <a:ext cx="413385" cy="413385"/>
          </a:xfrm>
          <a:prstGeom prst="roundRect">
            <a:avLst>
              <a:gd name="adj" fmla="val 40010"/>
            </a:avLst>
          </a:prstGeom>
          <a:solidFill>
            <a:srgbClr val="282C32"/>
          </a:solidFill>
          <a:ln/>
          <a:effectLst>
            <a:outerShdw sx="100000" sy="100000" kx="0" ky="0" algn="bl" rotWithShape="0" blurRad="45720" dist="22860" dir="13500000">
              <a:srgbClr val="ffffff">
                <a:alpha val="10000"/>
              </a:srgbClr>
            </a:outerShdw>
          </a:effectLst>
        </p:spPr>
      </p:sp>
      <p:pic>
        <p:nvPicPr>
          <p:cNvPr id="7" name="Image 1" descr="preencoded.png">    </p:cNvPr>
          <p:cNvPicPr>
            <a:picLocks noChangeAspect="1"/>
          </p:cNvPicPr>
          <p:nvPr/>
        </p:nvPicPr>
        <p:blipFill>
          <a:blip r:embed="rId2"/>
          <a:stretch>
            <a:fillRect/>
          </a:stretch>
        </p:blipFill>
        <p:spPr>
          <a:xfrm>
            <a:off x="7170122" y="3914537"/>
            <a:ext cx="290155" cy="362664"/>
          </a:xfrm>
          <a:prstGeom prst="rect">
            <a:avLst/>
          </a:prstGeom>
        </p:spPr>
      </p:pic>
      <p:sp>
        <p:nvSpPr>
          <p:cNvPr id="8" name="Text 4"/>
          <p:cNvSpPr/>
          <p:nvPr/>
        </p:nvSpPr>
        <p:spPr>
          <a:xfrm>
            <a:off x="3978354" y="3866198"/>
            <a:ext cx="2418040" cy="302181"/>
          </a:xfrm>
          <a:prstGeom prst="rect">
            <a:avLst/>
          </a:prstGeom>
          <a:noFill/>
          <a:ln/>
        </p:spPr>
        <p:txBody>
          <a:bodyPr wrap="none" lIns="0" tIns="0" rIns="0" bIns="0" rtlCol="0" anchor="t"/>
          <a:lstStyle/>
          <a:p>
            <a:pPr algn="r" indent="0" marL="0">
              <a:lnSpc>
                <a:spcPts val="2350"/>
              </a:lnSpc>
              <a:buNone/>
            </a:pPr>
            <a:r>
              <a:rPr lang="en-US" sz="1900" b="1" dirty="0">
                <a:solidFill>
                  <a:srgbClr val="EEEFF5"/>
                </a:solidFill>
                <a:latin typeface="Barlow Bold" pitchFamily="34" charset="0"/>
                <a:ea typeface="Barlow Bold" pitchFamily="34" charset="-122"/>
                <a:cs typeface="Barlow Bold" pitchFamily="34" charset="-120"/>
              </a:rPr>
              <a:t>File Management</a:t>
            </a:r>
            <a:endParaRPr lang="en-US" sz="1900" dirty="0"/>
          </a:p>
        </p:txBody>
      </p:sp>
      <p:sp>
        <p:nvSpPr>
          <p:cNvPr id="9" name="Text 5"/>
          <p:cNvSpPr/>
          <p:nvPr/>
        </p:nvSpPr>
        <p:spPr>
          <a:xfrm>
            <a:off x="643176" y="4278630"/>
            <a:ext cx="5753219" cy="588169"/>
          </a:xfrm>
          <a:prstGeom prst="rect">
            <a:avLst/>
          </a:prstGeom>
          <a:noFill/>
          <a:ln/>
        </p:spPr>
        <p:txBody>
          <a:bodyPr wrap="square" lIns="0" tIns="0" rIns="0" bIns="0" rtlCol="0" anchor="t"/>
          <a:lstStyle/>
          <a:p>
            <a:pPr algn="r" indent="0" marL="0">
              <a:lnSpc>
                <a:spcPts val="2300"/>
              </a:lnSpc>
              <a:buNone/>
            </a:pPr>
            <a:r>
              <a:rPr lang="en-US" sz="1400" dirty="0">
                <a:solidFill>
                  <a:srgbClr val="EEEFF5"/>
                </a:solidFill>
                <a:latin typeface="Montserrat" pitchFamily="34" charset="0"/>
                <a:ea typeface="Montserrat" pitchFamily="34" charset="-122"/>
                <a:cs typeface="Montserrat" pitchFamily="34" charset="-120"/>
              </a:rPr>
              <a:t>Upload input/output files from user file manager and download text content to download folder</a:t>
            </a:r>
            <a:endParaRPr lang="en-US" sz="1400" dirty="0"/>
          </a:p>
        </p:txBody>
      </p:sp>
      <p:sp>
        <p:nvSpPr>
          <p:cNvPr id="10" name="Shape 6"/>
          <p:cNvSpPr/>
          <p:nvPr/>
        </p:nvSpPr>
        <p:spPr>
          <a:xfrm>
            <a:off x="7499033" y="5003244"/>
            <a:ext cx="551259" cy="22860"/>
          </a:xfrm>
          <a:prstGeom prst="roundRect">
            <a:avLst>
              <a:gd name="adj" fmla="val 723520"/>
            </a:avLst>
          </a:prstGeom>
          <a:solidFill>
            <a:srgbClr val="60646A"/>
          </a:solidFill>
          <a:ln/>
        </p:spPr>
      </p:sp>
      <p:sp>
        <p:nvSpPr>
          <p:cNvPr id="11" name="Shape 7"/>
          <p:cNvSpPr/>
          <p:nvPr/>
        </p:nvSpPr>
        <p:spPr>
          <a:xfrm>
            <a:off x="7108508" y="4807982"/>
            <a:ext cx="413385" cy="413385"/>
          </a:xfrm>
          <a:prstGeom prst="roundRect">
            <a:avLst>
              <a:gd name="adj" fmla="val 40010"/>
            </a:avLst>
          </a:prstGeom>
          <a:solidFill>
            <a:srgbClr val="282C32"/>
          </a:solidFill>
          <a:ln/>
          <a:effectLst>
            <a:outerShdw sx="100000" sy="100000" kx="0" ky="0" algn="bl" rotWithShape="0" blurRad="45720" dist="22860" dir="13500000">
              <a:srgbClr val="ffffff">
                <a:alpha val="10000"/>
              </a:srgbClr>
            </a:outerShdw>
          </a:effectLst>
        </p:spPr>
      </p:sp>
      <p:pic>
        <p:nvPicPr>
          <p:cNvPr id="12" name="Image 2" descr="preencoded.png">    </p:cNvPr>
          <p:cNvPicPr>
            <a:picLocks noChangeAspect="1"/>
          </p:cNvPicPr>
          <p:nvPr/>
        </p:nvPicPr>
        <p:blipFill>
          <a:blip r:embed="rId3"/>
          <a:stretch>
            <a:fillRect/>
          </a:stretch>
        </p:blipFill>
        <p:spPr>
          <a:xfrm>
            <a:off x="7170122" y="4833342"/>
            <a:ext cx="290155" cy="362664"/>
          </a:xfrm>
          <a:prstGeom prst="rect">
            <a:avLst/>
          </a:prstGeom>
        </p:spPr>
      </p:pic>
      <p:sp>
        <p:nvSpPr>
          <p:cNvPr id="13" name="Text 8"/>
          <p:cNvSpPr/>
          <p:nvPr/>
        </p:nvSpPr>
        <p:spPr>
          <a:xfrm>
            <a:off x="8234005" y="4785003"/>
            <a:ext cx="2418040" cy="302181"/>
          </a:xfrm>
          <a:prstGeom prst="rect">
            <a:avLst/>
          </a:prstGeom>
          <a:noFill/>
          <a:ln/>
        </p:spPr>
        <p:txBody>
          <a:bodyPr wrap="none" lIns="0" tIns="0" rIns="0" bIns="0" rtlCol="0" anchor="t"/>
          <a:lstStyle/>
          <a:p>
            <a:pPr algn="l" indent="0" marL="0">
              <a:lnSpc>
                <a:spcPts val="2350"/>
              </a:lnSpc>
              <a:buNone/>
            </a:pPr>
            <a:r>
              <a:rPr lang="en-US" sz="1900" b="1" dirty="0">
                <a:solidFill>
                  <a:srgbClr val="EEEFF5"/>
                </a:solidFill>
                <a:latin typeface="Barlow Bold" pitchFamily="34" charset="0"/>
                <a:ea typeface="Barlow Bold" pitchFamily="34" charset="-122"/>
                <a:cs typeface="Barlow Bold" pitchFamily="34" charset="-120"/>
              </a:rPr>
              <a:t>Text Customization</a:t>
            </a:r>
            <a:endParaRPr lang="en-US" sz="1900" dirty="0"/>
          </a:p>
        </p:txBody>
      </p:sp>
      <p:sp>
        <p:nvSpPr>
          <p:cNvPr id="14" name="Text 9"/>
          <p:cNvSpPr/>
          <p:nvPr/>
        </p:nvSpPr>
        <p:spPr>
          <a:xfrm>
            <a:off x="8234005" y="5197435"/>
            <a:ext cx="5753219" cy="588169"/>
          </a:xfrm>
          <a:prstGeom prst="rect">
            <a:avLst/>
          </a:prstGeom>
          <a:noFill/>
          <a:ln/>
        </p:spPr>
        <p:txBody>
          <a:bodyPr wrap="square" lIns="0" tIns="0" rIns="0" bIns="0" rtlCol="0" anchor="t"/>
          <a:lstStyle/>
          <a:p>
            <a:pPr algn="l" indent="0" marL="0">
              <a:lnSpc>
                <a:spcPts val="2300"/>
              </a:lnSpc>
              <a:buNone/>
            </a:pPr>
            <a:r>
              <a:rPr lang="en-US" sz="1400" dirty="0">
                <a:solidFill>
                  <a:srgbClr val="EEEFF5"/>
                </a:solidFill>
                <a:latin typeface="Montserrat" pitchFamily="34" charset="0"/>
                <a:ea typeface="Montserrat" pitchFamily="34" charset="-122"/>
                <a:cs typeface="Montserrat" pitchFamily="34" charset="-120"/>
              </a:rPr>
              <a:t>Increase/decrease font size, change font text with over 100 options, modify background and font colors</a:t>
            </a:r>
            <a:endParaRPr lang="en-US" sz="1400" dirty="0"/>
          </a:p>
        </p:txBody>
      </p:sp>
      <p:sp>
        <p:nvSpPr>
          <p:cNvPr id="15" name="Shape 10"/>
          <p:cNvSpPr/>
          <p:nvPr/>
        </p:nvSpPr>
        <p:spPr>
          <a:xfrm>
            <a:off x="6580108" y="5830133"/>
            <a:ext cx="551259" cy="22860"/>
          </a:xfrm>
          <a:prstGeom prst="roundRect">
            <a:avLst>
              <a:gd name="adj" fmla="val 723520"/>
            </a:avLst>
          </a:prstGeom>
          <a:solidFill>
            <a:srgbClr val="60646A"/>
          </a:solidFill>
          <a:ln/>
        </p:spPr>
      </p:sp>
      <p:sp>
        <p:nvSpPr>
          <p:cNvPr id="16" name="Shape 11"/>
          <p:cNvSpPr/>
          <p:nvPr/>
        </p:nvSpPr>
        <p:spPr>
          <a:xfrm>
            <a:off x="7108508" y="5634871"/>
            <a:ext cx="413385" cy="413385"/>
          </a:xfrm>
          <a:prstGeom prst="roundRect">
            <a:avLst>
              <a:gd name="adj" fmla="val 40010"/>
            </a:avLst>
          </a:prstGeom>
          <a:solidFill>
            <a:srgbClr val="282C32"/>
          </a:solidFill>
          <a:ln/>
          <a:effectLst>
            <a:outerShdw sx="100000" sy="100000" kx="0" ky="0" algn="bl" rotWithShape="0" blurRad="45720" dist="22860" dir="13500000">
              <a:srgbClr val="ffffff">
                <a:alpha val="10000"/>
              </a:srgbClr>
            </a:outerShdw>
          </a:effectLst>
        </p:spPr>
      </p:sp>
      <p:pic>
        <p:nvPicPr>
          <p:cNvPr id="17" name="Image 3" descr="preencoded.png">    </p:cNvPr>
          <p:cNvPicPr>
            <a:picLocks noChangeAspect="1"/>
          </p:cNvPicPr>
          <p:nvPr/>
        </p:nvPicPr>
        <p:blipFill>
          <a:blip r:embed="rId4"/>
          <a:stretch>
            <a:fillRect/>
          </a:stretch>
        </p:blipFill>
        <p:spPr>
          <a:xfrm>
            <a:off x="7170122" y="5660231"/>
            <a:ext cx="290155" cy="362664"/>
          </a:xfrm>
          <a:prstGeom prst="rect">
            <a:avLst/>
          </a:prstGeom>
        </p:spPr>
      </p:pic>
      <p:sp>
        <p:nvSpPr>
          <p:cNvPr id="18" name="Text 12"/>
          <p:cNvSpPr/>
          <p:nvPr/>
        </p:nvSpPr>
        <p:spPr>
          <a:xfrm>
            <a:off x="3978354" y="5611892"/>
            <a:ext cx="2418040" cy="302181"/>
          </a:xfrm>
          <a:prstGeom prst="rect">
            <a:avLst/>
          </a:prstGeom>
          <a:noFill/>
          <a:ln/>
        </p:spPr>
        <p:txBody>
          <a:bodyPr wrap="none" lIns="0" tIns="0" rIns="0" bIns="0" rtlCol="0" anchor="t"/>
          <a:lstStyle/>
          <a:p>
            <a:pPr algn="r" indent="0" marL="0">
              <a:lnSpc>
                <a:spcPts val="2350"/>
              </a:lnSpc>
              <a:buNone/>
            </a:pPr>
            <a:r>
              <a:rPr lang="en-US" sz="1900" b="1" dirty="0">
                <a:solidFill>
                  <a:srgbClr val="EEEFF5"/>
                </a:solidFill>
                <a:latin typeface="Barlow Bold" pitchFamily="34" charset="0"/>
                <a:ea typeface="Barlow Bold" pitchFamily="34" charset="-122"/>
                <a:cs typeface="Barlow Bold" pitchFamily="34" charset="-120"/>
              </a:rPr>
              <a:t>Edit History</a:t>
            </a:r>
            <a:endParaRPr lang="en-US" sz="1900" dirty="0"/>
          </a:p>
        </p:txBody>
      </p:sp>
      <p:sp>
        <p:nvSpPr>
          <p:cNvPr id="19" name="Text 13"/>
          <p:cNvSpPr/>
          <p:nvPr/>
        </p:nvSpPr>
        <p:spPr>
          <a:xfrm>
            <a:off x="643176" y="6024324"/>
            <a:ext cx="5753219" cy="588169"/>
          </a:xfrm>
          <a:prstGeom prst="rect">
            <a:avLst/>
          </a:prstGeom>
          <a:noFill/>
          <a:ln/>
        </p:spPr>
        <p:txBody>
          <a:bodyPr wrap="square" lIns="0" tIns="0" rIns="0" bIns="0" rtlCol="0" anchor="t"/>
          <a:lstStyle/>
          <a:p>
            <a:pPr algn="r" indent="0" marL="0">
              <a:lnSpc>
                <a:spcPts val="2300"/>
              </a:lnSpc>
              <a:buNone/>
            </a:pPr>
            <a:r>
              <a:rPr lang="en-US" sz="1400" dirty="0">
                <a:solidFill>
                  <a:srgbClr val="EEEFF5"/>
                </a:solidFill>
                <a:latin typeface="Montserrat" pitchFamily="34" charset="0"/>
                <a:ea typeface="Montserrat" pitchFamily="34" charset="-122"/>
                <a:cs typeface="Montserrat" pitchFamily="34" charset="-120"/>
              </a:rPr>
              <a:t>10 times undo and redo functionality for input &amp; output using local storage</a:t>
            </a:r>
            <a:endParaRPr lang="en-US" sz="1400" dirty="0"/>
          </a:p>
        </p:txBody>
      </p:sp>
      <p:sp>
        <p:nvSpPr>
          <p:cNvPr id="20" name="Shape 14"/>
          <p:cNvSpPr/>
          <p:nvPr/>
        </p:nvSpPr>
        <p:spPr>
          <a:xfrm>
            <a:off x="7499033" y="6657142"/>
            <a:ext cx="551259" cy="22860"/>
          </a:xfrm>
          <a:prstGeom prst="roundRect">
            <a:avLst>
              <a:gd name="adj" fmla="val 723520"/>
            </a:avLst>
          </a:prstGeom>
          <a:solidFill>
            <a:srgbClr val="60646A"/>
          </a:solidFill>
          <a:ln/>
        </p:spPr>
      </p:sp>
      <p:sp>
        <p:nvSpPr>
          <p:cNvPr id="21" name="Shape 15"/>
          <p:cNvSpPr/>
          <p:nvPr/>
        </p:nvSpPr>
        <p:spPr>
          <a:xfrm>
            <a:off x="7108508" y="6461879"/>
            <a:ext cx="413385" cy="413385"/>
          </a:xfrm>
          <a:prstGeom prst="roundRect">
            <a:avLst>
              <a:gd name="adj" fmla="val 40010"/>
            </a:avLst>
          </a:prstGeom>
          <a:solidFill>
            <a:srgbClr val="282C32"/>
          </a:solidFill>
          <a:ln/>
          <a:effectLst>
            <a:outerShdw sx="100000" sy="100000" kx="0" ky="0" algn="bl" rotWithShape="0" blurRad="45720" dist="22860" dir="13500000">
              <a:srgbClr val="ffffff">
                <a:alpha val="10000"/>
              </a:srgbClr>
            </a:outerShdw>
          </a:effectLst>
        </p:spPr>
      </p:sp>
      <p:pic>
        <p:nvPicPr>
          <p:cNvPr id="22" name="Image 4" descr="preencoded.png">    </p:cNvPr>
          <p:cNvPicPr>
            <a:picLocks noChangeAspect="1"/>
          </p:cNvPicPr>
          <p:nvPr/>
        </p:nvPicPr>
        <p:blipFill>
          <a:blip r:embed="rId5"/>
          <a:stretch>
            <a:fillRect/>
          </a:stretch>
        </p:blipFill>
        <p:spPr>
          <a:xfrm>
            <a:off x="7170122" y="6487239"/>
            <a:ext cx="290155" cy="362664"/>
          </a:xfrm>
          <a:prstGeom prst="rect">
            <a:avLst/>
          </a:prstGeom>
        </p:spPr>
      </p:pic>
      <p:sp>
        <p:nvSpPr>
          <p:cNvPr id="23" name="Text 16"/>
          <p:cNvSpPr/>
          <p:nvPr/>
        </p:nvSpPr>
        <p:spPr>
          <a:xfrm>
            <a:off x="8234005" y="6438900"/>
            <a:ext cx="2418040" cy="302181"/>
          </a:xfrm>
          <a:prstGeom prst="rect">
            <a:avLst/>
          </a:prstGeom>
          <a:noFill/>
          <a:ln/>
        </p:spPr>
        <p:txBody>
          <a:bodyPr wrap="none" lIns="0" tIns="0" rIns="0" bIns="0" rtlCol="0" anchor="t"/>
          <a:lstStyle/>
          <a:p>
            <a:pPr algn="l" indent="0" marL="0">
              <a:lnSpc>
                <a:spcPts val="2350"/>
              </a:lnSpc>
              <a:buNone/>
            </a:pPr>
            <a:r>
              <a:rPr lang="en-US" sz="1900" b="1" dirty="0">
                <a:solidFill>
                  <a:srgbClr val="EEEFF5"/>
                </a:solidFill>
                <a:latin typeface="Barlow Bold" pitchFamily="34" charset="0"/>
                <a:ea typeface="Barlow Bold" pitchFamily="34" charset="-122"/>
                <a:cs typeface="Barlow Bold" pitchFamily="34" charset="-120"/>
              </a:rPr>
              <a:t>Screenshot Capability</a:t>
            </a:r>
            <a:endParaRPr lang="en-US" sz="1900" dirty="0"/>
          </a:p>
        </p:txBody>
      </p:sp>
      <p:sp>
        <p:nvSpPr>
          <p:cNvPr id="24" name="Text 17"/>
          <p:cNvSpPr/>
          <p:nvPr/>
        </p:nvSpPr>
        <p:spPr>
          <a:xfrm>
            <a:off x="8234005" y="6851333"/>
            <a:ext cx="5753219" cy="588169"/>
          </a:xfrm>
          <a:prstGeom prst="rect">
            <a:avLst/>
          </a:prstGeom>
          <a:noFill/>
          <a:ln/>
        </p:spPr>
        <p:txBody>
          <a:bodyPr wrap="square" lIns="0" tIns="0" rIns="0" bIns="0" rtlCol="0" anchor="t"/>
          <a:lstStyle/>
          <a:p>
            <a:pPr algn="l" indent="0" marL="0">
              <a:lnSpc>
                <a:spcPts val="2300"/>
              </a:lnSpc>
              <a:buNone/>
            </a:pPr>
            <a:r>
              <a:rPr lang="en-US" sz="1400" dirty="0">
                <a:solidFill>
                  <a:srgbClr val="EEEFF5"/>
                </a:solidFill>
                <a:latin typeface="Montserrat" pitchFamily="34" charset="0"/>
                <a:ea typeface="Montserrat" pitchFamily="34" charset="-122"/>
                <a:cs typeface="Montserrat" pitchFamily="34" charset="-120"/>
              </a:rPr>
              <a:t>Take full color, high-quality screenshots of input and output areas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246942"/>
            <a:ext cx="6269712"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Core Editor Functionality</a:t>
            </a:r>
            <a:endParaRPr lang="en-US" sz="4450" dirty="0"/>
          </a:p>
        </p:txBody>
      </p:sp>
      <p:sp>
        <p:nvSpPr>
          <p:cNvPr id="3" name="Text 1"/>
          <p:cNvSpPr/>
          <p:nvPr/>
        </p:nvSpPr>
        <p:spPr>
          <a:xfrm>
            <a:off x="1844635" y="2695932"/>
            <a:ext cx="2850713" cy="356235"/>
          </a:xfrm>
          <a:prstGeom prst="rect">
            <a:avLst/>
          </a:prstGeom>
          <a:noFill/>
          <a:ln/>
        </p:spPr>
        <p:txBody>
          <a:bodyPr wrap="none" lIns="0" tIns="0" rIns="0" bIns="0" rtlCol="0" anchor="t"/>
          <a:lstStyle/>
          <a:p>
            <a:pPr algn="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Language Support</a:t>
            </a:r>
            <a:endParaRPr lang="en-US" sz="2200" dirty="0"/>
          </a:p>
        </p:txBody>
      </p:sp>
      <p:sp>
        <p:nvSpPr>
          <p:cNvPr id="4" name="Text 2"/>
          <p:cNvSpPr/>
          <p:nvPr/>
        </p:nvSpPr>
        <p:spPr>
          <a:xfrm>
            <a:off x="758309" y="3182064"/>
            <a:ext cx="3937040" cy="1040130"/>
          </a:xfrm>
          <a:prstGeom prst="rect">
            <a:avLst/>
          </a:prstGeom>
          <a:noFill/>
          <a:ln/>
        </p:spPr>
        <p:txBody>
          <a:bodyPr wrap="square" lIns="0" tIns="0" rIns="0" bIns="0" rtlCol="0" anchor="t"/>
          <a:lstStyle/>
          <a:p>
            <a:pPr algn="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Over 100 programming and scripting languages including Java, C++, Python, Rust, PHP, and SQL</a:t>
            </a:r>
            <a:endParaRPr lang="en-US" sz="1700" dirty="0"/>
          </a:p>
        </p:txBody>
      </p:sp>
      <p:pic>
        <p:nvPicPr>
          <p:cNvPr id="5" name="Image 0" descr="preencoded.png">    </p:cNvPr>
          <p:cNvPicPr>
            <a:picLocks noChangeAspect="1"/>
          </p:cNvPicPr>
          <p:nvPr/>
        </p:nvPicPr>
        <p:blipFill>
          <a:blip r:embed="rId1"/>
          <a:stretch>
            <a:fillRect/>
          </a:stretch>
        </p:blipFill>
        <p:spPr>
          <a:xfrm>
            <a:off x="5020270" y="2392918"/>
            <a:ext cx="4589740" cy="4589740"/>
          </a:xfrm>
          <a:prstGeom prst="rect">
            <a:avLst/>
          </a:prstGeom>
        </p:spPr>
      </p:pic>
      <p:pic>
        <p:nvPicPr>
          <p:cNvPr id="6" name="Image 1" descr="preencoded.png">    </p:cNvPr>
          <p:cNvPicPr>
            <a:picLocks noChangeAspect="1"/>
          </p:cNvPicPr>
          <p:nvPr/>
        </p:nvPicPr>
        <p:blipFill>
          <a:blip r:embed="rId2"/>
          <a:stretch>
            <a:fillRect/>
          </a:stretch>
        </p:blipFill>
        <p:spPr>
          <a:xfrm>
            <a:off x="6229290" y="3170813"/>
            <a:ext cx="324088" cy="405170"/>
          </a:xfrm>
          <a:prstGeom prst="rect">
            <a:avLst/>
          </a:prstGeom>
        </p:spPr>
      </p:pic>
      <p:sp>
        <p:nvSpPr>
          <p:cNvPr id="7" name="Text 3"/>
          <p:cNvSpPr/>
          <p:nvPr/>
        </p:nvSpPr>
        <p:spPr>
          <a:xfrm>
            <a:off x="9934932" y="269593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Code Execution</a:t>
            </a:r>
            <a:endParaRPr lang="en-US" sz="2200" dirty="0"/>
          </a:p>
        </p:txBody>
      </p:sp>
      <p:sp>
        <p:nvSpPr>
          <p:cNvPr id="8" name="Text 4"/>
          <p:cNvSpPr/>
          <p:nvPr/>
        </p:nvSpPr>
        <p:spPr>
          <a:xfrm>
            <a:off x="9934932" y="3182064"/>
            <a:ext cx="3937159"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Standard execution via Judge0 API with run &amp; stop buttons, plus faster execution through Grok AI</a:t>
            </a:r>
            <a:endParaRPr lang="en-US" sz="1700" dirty="0"/>
          </a:p>
        </p:txBody>
      </p:sp>
      <p:pic>
        <p:nvPicPr>
          <p:cNvPr id="9" name="Image 2" descr="preencoded.png">    </p:cNvPr>
          <p:cNvPicPr>
            <a:picLocks noChangeAspect="1"/>
          </p:cNvPicPr>
          <p:nvPr/>
        </p:nvPicPr>
        <p:blipFill>
          <a:blip r:embed="rId3"/>
          <a:stretch>
            <a:fillRect/>
          </a:stretch>
        </p:blipFill>
        <p:spPr>
          <a:xfrm>
            <a:off x="5020270" y="2392918"/>
            <a:ext cx="4589740" cy="4589740"/>
          </a:xfrm>
          <a:prstGeom prst="rect">
            <a:avLst/>
          </a:prstGeom>
        </p:spPr>
      </p:pic>
      <p:pic>
        <p:nvPicPr>
          <p:cNvPr id="10" name="Image 3" descr="preencoded.png">    </p:cNvPr>
          <p:cNvPicPr>
            <a:picLocks noChangeAspect="1"/>
          </p:cNvPicPr>
          <p:nvPr/>
        </p:nvPicPr>
        <p:blipFill>
          <a:blip r:embed="rId4"/>
          <a:stretch>
            <a:fillRect/>
          </a:stretch>
        </p:blipFill>
        <p:spPr>
          <a:xfrm>
            <a:off x="8467308" y="3561457"/>
            <a:ext cx="324088" cy="405170"/>
          </a:xfrm>
          <a:prstGeom prst="rect">
            <a:avLst/>
          </a:prstGeom>
        </p:spPr>
      </p:pic>
      <p:sp>
        <p:nvSpPr>
          <p:cNvPr id="11" name="Text 5"/>
          <p:cNvSpPr/>
          <p:nvPr/>
        </p:nvSpPr>
        <p:spPr>
          <a:xfrm>
            <a:off x="9934932" y="5153263"/>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Content Saving</a:t>
            </a:r>
            <a:endParaRPr lang="en-US" sz="2200" dirty="0"/>
          </a:p>
        </p:txBody>
      </p:sp>
      <p:sp>
        <p:nvSpPr>
          <p:cNvPr id="12" name="Text 6"/>
          <p:cNvSpPr/>
          <p:nvPr/>
        </p:nvSpPr>
        <p:spPr>
          <a:xfrm>
            <a:off x="9934932" y="5639395"/>
            <a:ext cx="3937159"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Save code content and input/output text as HTML to local PC in both dark &amp; light modes</a:t>
            </a:r>
            <a:endParaRPr lang="en-US" sz="1700" dirty="0"/>
          </a:p>
        </p:txBody>
      </p:sp>
      <p:pic>
        <p:nvPicPr>
          <p:cNvPr id="13" name="Image 4" descr="preencoded.png">    </p:cNvPr>
          <p:cNvPicPr>
            <a:picLocks noChangeAspect="1"/>
          </p:cNvPicPr>
          <p:nvPr/>
        </p:nvPicPr>
        <p:blipFill>
          <a:blip r:embed="rId5"/>
          <a:stretch>
            <a:fillRect/>
          </a:stretch>
        </p:blipFill>
        <p:spPr>
          <a:xfrm>
            <a:off x="5020270" y="2392918"/>
            <a:ext cx="4589740" cy="4589740"/>
          </a:xfrm>
          <a:prstGeom prst="rect">
            <a:avLst/>
          </a:prstGeom>
        </p:spPr>
      </p:pic>
      <p:pic>
        <p:nvPicPr>
          <p:cNvPr id="14" name="Image 5" descr="preencoded.png">    </p:cNvPr>
          <p:cNvPicPr>
            <a:picLocks noChangeAspect="1"/>
          </p:cNvPicPr>
          <p:nvPr/>
        </p:nvPicPr>
        <p:blipFill>
          <a:blip r:embed="rId6"/>
          <a:stretch>
            <a:fillRect/>
          </a:stretch>
        </p:blipFill>
        <p:spPr>
          <a:xfrm>
            <a:off x="8076664" y="5799475"/>
            <a:ext cx="324088" cy="405170"/>
          </a:xfrm>
          <a:prstGeom prst="rect">
            <a:avLst/>
          </a:prstGeom>
        </p:spPr>
      </p:pic>
      <p:sp>
        <p:nvSpPr>
          <p:cNvPr id="15" name="Text 7"/>
          <p:cNvSpPr/>
          <p:nvPr/>
        </p:nvSpPr>
        <p:spPr>
          <a:xfrm>
            <a:off x="1844635" y="5326618"/>
            <a:ext cx="2850713" cy="356235"/>
          </a:xfrm>
          <a:prstGeom prst="rect">
            <a:avLst/>
          </a:prstGeom>
          <a:noFill/>
          <a:ln/>
        </p:spPr>
        <p:txBody>
          <a:bodyPr wrap="none" lIns="0" tIns="0" rIns="0" bIns="0" rtlCol="0" anchor="t"/>
          <a:lstStyle/>
          <a:p>
            <a:pPr algn="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Theme Customization</a:t>
            </a:r>
            <a:endParaRPr lang="en-US" sz="2200" dirty="0"/>
          </a:p>
        </p:txBody>
      </p:sp>
      <p:sp>
        <p:nvSpPr>
          <p:cNvPr id="16" name="Text 8"/>
          <p:cNvSpPr/>
          <p:nvPr/>
        </p:nvSpPr>
        <p:spPr>
          <a:xfrm>
            <a:off x="758309" y="5812750"/>
            <a:ext cx="3937040" cy="693420"/>
          </a:xfrm>
          <a:prstGeom prst="rect">
            <a:avLst/>
          </a:prstGeom>
          <a:noFill/>
          <a:ln/>
        </p:spPr>
        <p:txBody>
          <a:bodyPr wrap="square" lIns="0" tIns="0" rIns="0" bIns="0" rtlCol="0" anchor="t"/>
          <a:lstStyle/>
          <a:p>
            <a:pPr algn="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Change theme and color coding through dedicated Theme button</a:t>
            </a:r>
            <a:endParaRPr lang="en-US" sz="1700" dirty="0"/>
          </a:p>
        </p:txBody>
      </p:sp>
      <p:pic>
        <p:nvPicPr>
          <p:cNvPr id="17" name="Image 6" descr="preencoded.png">    </p:cNvPr>
          <p:cNvPicPr>
            <a:picLocks noChangeAspect="1"/>
          </p:cNvPicPr>
          <p:nvPr/>
        </p:nvPicPr>
        <p:blipFill>
          <a:blip r:embed="rId7"/>
          <a:stretch>
            <a:fillRect/>
          </a:stretch>
        </p:blipFill>
        <p:spPr>
          <a:xfrm>
            <a:off x="5020270" y="2392918"/>
            <a:ext cx="4589740" cy="4589740"/>
          </a:xfrm>
          <a:prstGeom prst="rect">
            <a:avLst/>
          </a:prstGeom>
        </p:spPr>
      </p:pic>
      <p:pic>
        <p:nvPicPr>
          <p:cNvPr id="18" name="Image 7" descr="preencoded.png">    </p:cNvPr>
          <p:cNvPicPr>
            <a:picLocks noChangeAspect="1"/>
          </p:cNvPicPr>
          <p:nvPr/>
        </p:nvPicPr>
        <p:blipFill>
          <a:blip r:embed="rId8"/>
          <a:stretch>
            <a:fillRect/>
          </a:stretch>
        </p:blipFill>
        <p:spPr>
          <a:xfrm>
            <a:off x="5838646" y="5408831"/>
            <a:ext cx="324088" cy="4051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5326" y="554236"/>
            <a:ext cx="5381625" cy="662940"/>
          </a:xfrm>
          <a:prstGeom prst="rect">
            <a:avLst/>
          </a:prstGeom>
          <a:noFill/>
          <a:ln/>
        </p:spPr>
        <p:txBody>
          <a:bodyPr wrap="none" lIns="0" tIns="0" rIns="0" bIns="0" rtlCol="0" anchor="t"/>
          <a:lstStyle/>
          <a:p>
            <a:pPr algn="l" indent="0" marL="0">
              <a:lnSpc>
                <a:spcPts val="5200"/>
              </a:lnSpc>
              <a:buNone/>
            </a:pPr>
            <a:r>
              <a:rPr lang="en-US" sz="4150" b="1" dirty="0">
                <a:solidFill>
                  <a:srgbClr val="9998FF"/>
                </a:solidFill>
                <a:latin typeface="Barlow Bold" pitchFamily="34" charset="0"/>
                <a:ea typeface="Barlow Bold" pitchFamily="34" charset="-122"/>
                <a:cs typeface="Barlow Bold" pitchFamily="34" charset="-120"/>
              </a:rPr>
              <a:t>AI Integration Features</a:t>
            </a:r>
            <a:endParaRPr lang="en-US" sz="4150" dirty="0"/>
          </a:p>
        </p:txBody>
      </p:sp>
      <p:pic>
        <p:nvPicPr>
          <p:cNvPr id="3" name="Image 0" descr="preencoded.png">    </p:cNvPr>
          <p:cNvPicPr>
            <a:picLocks noChangeAspect="1"/>
          </p:cNvPicPr>
          <p:nvPr/>
        </p:nvPicPr>
        <p:blipFill>
          <a:blip r:embed="rId1"/>
          <a:stretch>
            <a:fillRect/>
          </a:stretch>
        </p:blipFill>
        <p:spPr>
          <a:xfrm>
            <a:off x="3192185" y="1620203"/>
            <a:ext cx="1635919" cy="1177528"/>
          </a:xfrm>
          <a:prstGeom prst="rect">
            <a:avLst/>
          </a:prstGeom>
        </p:spPr>
      </p:pic>
      <p:pic>
        <p:nvPicPr>
          <p:cNvPr id="4" name="Image 1" descr="preencoded.png">    </p:cNvPr>
          <p:cNvPicPr>
            <a:picLocks noChangeAspect="1"/>
          </p:cNvPicPr>
          <p:nvPr/>
        </p:nvPicPr>
        <p:blipFill>
          <a:blip r:embed="rId2"/>
          <a:stretch>
            <a:fillRect/>
          </a:stretch>
        </p:blipFill>
        <p:spPr>
          <a:xfrm>
            <a:off x="3868460" y="2178129"/>
            <a:ext cx="283369" cy="354211"/>
          </a:xfrm>
          <a:prstGeom prst="rect">
            <a:avLst/>
          </a:prstGeom>
        </p:spPr>
      </p:pic>
      <p:sp>
        <p:nvSpPr>
          <p:cNvPr id="5" name="Text 1"/>
          <p:cNvSpPr/>
          <p:nvPr/>
        </p:nvSpPr>
        <p:spPr>
          <a:xfrm>
            <a:off x="5029557" y="1821656"/>
            <a:ext cx="2651879" cy="331351"/>
          </a:xfrm>
          <a:prstGeom prst="rect">
            <a:avLst/>
          </a:prstGeom>
          <a:noFill/>
          <a:ln/>
        </p:spPr>
        <p:txBody>
          <a:bodyPr wrap="none" lIns="0" tIns="0" rIns="0" bIns="0" rtlCol="0" anchor="t"/>
          <a:lstStyle/>
          <a:p>
            <a:pPr algn="l" indent="0" marL="0">
              <a:lnSpc>
                <a:spcPts val="2600"/>
              </a:lnSpc>
              <a:buNone/>
            </a:pPr>
            <a:r>
              <a:rPr lang="en-US" sz="2050" b="1" dirty="0">
                <a:solidFill>
                  <a:srgbClr val="EEEFF5"/>
                </a:solidFill>
                <a:latin typeface="Barlow Bold" pitchFamily="34" charset="0"/>
                <a:ea typeface="Barlow Bold" pitchFamily="34" charset="-122"/>
                <a:cs typeface="Barlow Bold" pitchFamily="34" charset="-120"/>
              </a:rPr>
              <a:t>Grok AI Integration</a:t>
            </a:r>
            <a:endParaRPr lang="en-US" sz="2050" dirty="0"/>
          </a:p>
        </p:txBody>
      </p:sp>
      <p:sp>
        <p:nvSpPr>
          <p:cNvPr id="6" name="Text 2"/>
          <p:cNvSpPr/>
          <p:nvPr/>
        </p:nvSpPr>
        <p:spPr>
          <a:xfrm>
            <a:off x="5029557" y="2273856"/>
            <a:ext cx="4000381" cy="322421"/>
          </a:xfrm>
          <a:prstGeom prst="rect">
            <a:avLst/>
          </a:prstGeom>
          <a:noFill/>
          <a:ln/>
        </p:spPr>
        <p:txBody>
          <a:bodyPr wrap="non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Advanced AI assistance for coding tasks</a:t>
            </a:r>
            <a:endParaRPr lang="en-US" sz="1550" dirty="0"/>
          </a:p>
        </p:txBody>
      </p:sp>
      <p:sp>
        <p:nvSpPr>
          <p:cNvPr id="7" name="Shape 3"/>
          <p:cNvSpPr/>
          <p:nvPr/>
        </p:nvSpPr>
        <p:spPr>
          <a:xfrm>
            <a:off x="4878467" y="2813328"/>
            <a:ext cx="8996243" cy="11430"/>
          </a:xfrm>
          <a:prstGeom prst="roundRect">
            <a:avLst>
              <a:gd name="adj" fmla="val 1586976"/>
            </a:avLst>
          </a:prstGeom>
          <a:solidFill>
            <a:srgbClr val="60646A"/>
          </a:solidFill>
          <a:ln/>
        </p:spPr>
      </p:sp>
      <p:pic>
        <p:nvPicPr>
          <p:cNvPr id="8" name="Image 2" descr="preencoded.png">    </p:cNvPr>
          <p:cNvPicPr>
            <a:picLocks noChangeAspect="1"/>
          </p:cNvPicPr>
          <p:nvPr/>
        </p:nvPicPr>
        <p:blipFill>
          <a:blip r:embed="rId3"/>
          <a:stretch>
            <a:fillRect/>
          </a:stretch>
        </p:blipFill>
        <p:spPr>
          <a:xfrm>
            <a:off x="2374225" y="2848094"/>
            <a:ext cx="3271838" cy="1177528"/>
          </a:xfrm>
          <a:prstGeom prst="rect">
            <a:avLst/>
          </a:prstGeom>
        </p:spPr>
      </p:pic>
      <p:pic>
        <p:nvPicPr>
          <p:cNvPr id="9" name="Image 3" descr="preencoded.png">    </p:cNvPr>
          <p:cNvPicPr>
            <a:picLocks noChangeAspect="1"/>
          </p:cNvPicPr>
          <p:nvPr/>
        </p:nvPicPr>
        <p:blipFill>
          <a:blip r:embed="rId4"/>
          <a:stretch>
            <a:fillRect/>
          </a:stretch>
        </p:blipFill>
        <p:spPr>
          <a:xfrm>
            <a:off x="3868341" y="3259693"/>
            <a:ext cx="283369" cy="354211"/>
          </a:xfrm>
          <a:prstGeom prst="rect">
            <a:avLst/>
          </a:prstGeom>
        </p:spPr>
      </p:pic>
      <p:sp>
        <p:nvSpPr>
          <p:cNvPr id="10" name="Text 4"/>
          <p:cNvSpPr/>
          <p:nvPr/>
        </p:nvSpPr>
        <p:spPr>
          <a:xfrm>
            <a:off x="5847517" y="3049548"/>
            <a:ext cx="2651879" cy="331351"/>
          </a:xfrm>
          <a:prstGeom prst="rect">
            <a:avLst/>
          </a:prstGeom>
          <a:noFill/>
          <a:ln/>
        </p:spPr>
        <p:txBody>
          <a:bodyPr wrap="none" lIns="0" tIns="0" rIns="0" bIns="0" rtlCol="0" anchor="t"/>
          <a:lstStyle/>
          <a:p>
            <a:pPr algn="l" indent="0" marL="0">
              <a:lnSpc>
                <a:spcPts val="2600"/>
              </a:lnSpc>
              <a:buNone/>
            </a:pPr>
            <a:r>
              <a:rPr lang="en-US" sz="2050" b="1" dirty="0">
                <a:solidFill>
                  <a:srgbClr val="EEEFF5"/>
                </a:solidFill>
                <a:latin typeface="Barlow Bold" pitchFamily="34" charset="0"/>
                <a:ea typeface="Barlow Bold" pitchFamily="34" charset="-122"/>
                <a:cs typeface="Barlow Bold" pitchFamily="34" charset="-120"/>
              </a:rPr>
              <a:t>API Key Storage</a:t>
            </a:r>
            <a:endParaRPr lang="en-US" sz="2050" dirty="0"/>
          </a:p>
        </p:txBody>
      </p:sp>
      <p:sp>
        <p:nvSpPr>
          <p:cNvPr id="11" name="Text 5"/>
          <p:cNvSpPr/>
          <p:nvPr/>
        </p:nvSpPr>
        <p:spPr>
          <a:xfrm>
            <a:off x="5847517" y="3501747"/>
            <a:ext cx="3430191" cy="322421"/>
          </a:xfrm>
          <a:prstGeom prst="rect">
            <a:avLst/>
          </a:prstGeom>
          <a:noFill/>
          <a:ln/>
        </p:spPr>
        <p:txBody>
          <a:bodyPr wrap="non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Store Grok API key in local storage</a:t>
            </a:r>
            <a:endParaRPr lang="en-US" sz="1550" dirty="0"/>
          </a:p>
        </p:txBody>
      </p:sp>
      <p:sp>
        <p:nvSpPr>
          <p:cNvPr id="12" name="Shape 6"/>
          <p:cNvSpPr/>
          <p:nvPr/>
        </p:nvSpPr>
        <p:spPr>
          <a:xfrm>
            <a:off x="5696426" y="4041219"/>
            <a:ext cx="8178284" cy="11430"/>
          </a:xfrm>
          <a:prstGeom prst="roundRect">
            <a:avLst>
              <a:gd name="adj" fmla="val 1586976"/>
            </a:avLst>
          </a:prstGeom>
          <a:solidFill>
            <a:srgbClr val="60646A"/>
          </a:solidFill>
          <a:ln/>
        </p:spPr>
      </p:sp>
      <p:pic>
        <p:nvPicPr>
          <p:cNvPr id="13" name="Image 4" descr="preencoded.png">    </p:cNvPr>
          <p:cNvPicPr>
            <a:picLocks noChangeAspect="1"/>
          </p:cNvPicPr>
          <p:nvPr/>
        </p:nvPicPr>
        <p:blipFill>
          <a:blip r:embed="rId5"/>
          <a:stretch>
            <a:fillRect/>
          </a:stretch>
        </p:blipFill>
        <p:spPr>
          <a:xfrm>
            <a:off x="1556266" y="4075986"/>
            <a:ext cx="4907756" cy="1177528"/>
          </a:xfrm>
          <a:prstGeom prst="rect">
            <a:avLst/>
          </a:prstGeom>
        </p:spPr>
      </p:pic>
      <p:pic>
        <p:nvPicPr>
          <p:cNvPr id="14" name="Image 5" descr="preencoded.png">    </p:cNvPr>
          <p:cNvPicPr>
            <a:picLocks noChangeAspect="1"/>
          </p:cNvPicPr>
          <p:nvPr/>
        </p:nvPicPr>
        <p:blipFill>
          <a:blip r:embed="rId6"/>
          <a:stretch>
            <a:fillRect/>
          </a:stretch>
        </p:blipFill>
        <p:spPr>
          <a:xfrm>
            <a:off x="3868460" y="4487585"/>
            <a:ext cx="283369" cy="354211"/>
          </a:xfrm>
          <a:prstGeom prst="rect">
            <a:avLst/>
          </a:prstGeom>
        </p:spPr>
      </p:pic>
      <p:sp>
        <p:nvSpPr>
          <p:cNvPr id="15" name="Text 7"/>
          <p:cNvSpPr/>
          <p:nvPr/>
        </p:nvSpPr>
        <p:spPr>
          <a:xfrm>
            <a:off x="6665476" y="4277439"/>
            <a:ext cx="3205996" cy="331351"/>
          </a:xfrm>
          <a:prstGeom prst="rect">
            <a:avLst/>
          </a:prstGeom>
          <a:noFill/>
          <a:ln/>
        </p:spPr>
        <p:txBody>
          <a:bodyPr wrap="none" lIns="0" tIns="0" rIns="0" bIns="0" rtlCol="0" anchor="t"/>
          <a:lstStyle/>
          <a:p>
            <a:pPr algn="l" indent="0" marL="0">
              <a:lnSpc>
                <a:spcPts val="2600"/>
              </a:lnSpc>
              <a:buNone/>
            </a:pPr>
            <a:r>
              <a:rPr lang="en-US" sz="2050" b="1" dirty="0">
                <a:solidFill>
                  <a:srgbClr val="EEEFF5"/>
                </a:solidFill>
                <a:latin typeface="Barlow Bold" pitchFamily="34" charset="0"/>
                <a:ea typeface="Barlow Bold" pitchFamily="34" charset="-122"/>
                <a:cs typeface="Barlow Bold" pitchFamily="34" charset="-120"/>
              </a:rPr>
              <a:t>ChatGPT-Inspired Interface</a:t>
            </a:r>
            <a:endParaRPr lang="en-US" sz="2050" dirty="0"/>
          </a:p>
        </p:txBody>
      </p:sp>
      <p:sp>
        <p:nvSpPr>
          <p:cNvPr id="16" name="Text 8"/>
          <p:cNvSpPr/>
          <p:nvPr/>
        </p:nvSpPr>
        <p:spPr>
          <a:xfrm>
            <a:off x="6665476" y="4729639"/>
            <a:ext cx="4439245" cy="322421"/>
          </a:xfrm>
          <a:prstGeom prst="rect">
            <a:avLst/>
          </a:prstGeom>
          <a:noFill/>
          <a:ln/>
        </p:spPr>
        <p:txBody>
          <a:bodyPr wrap="non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Familiar prompt layout for coding questions</a:t>
            </a:r>
            <a:endParaRPr lang="en-US" sz="1550" dirty="0"/>
          </a:p>
        </p:txBody>
      </p:sp>
      <p:sp>
        <p:nvSpPr>
          <p:cNvPr id="17" name="Shape 9"/>
          <p:cNvSpPr/>
          <p:nvPr/>
        </p:nvSpPr>
        <p:spPr>
          <a:xfrm>
            <a:off x="6514386" y="5269111"/>
            <a:ext cx="7360325" cy="11430"/>
          </a:xfrm>
          <a:prstGeom prst="roundRect">
            <a:avLst>
              <a:gd name="adj" fmla="val 1586976"/>
            </a:avLst>
          </a:prstGeom>
          <a:solidFill>
            <a:srgbClr val="60646A"/>
          </a:solidFill>
          <a:ln/>
        </p:spPr>
      </p:sp>
      <p:pic>
        <p:nvPicPr>
          <p:cNvPr id="18" name="Image 6" descr="preencoded.png">    </p:cNvPr>
          <p:cNvPicPr>
            <a:picLocks noChangeAspect="1"/>
          </p:cNvPicPr>
          <p:nvPr/>
        </p:nvPicPr>
        <p:blipFill>
          <a:blip r:embed="rId7"/>
          <a:stretch>
            <a:fillRect/>
          </a:stretch>
        </p:blipFill>
        <p:spPr>
          <a:xfrm>
            <a:off x="738307" y="5303877"/>
            <a:ext cx="6543675" cy="1177528"/>
          </a:xfrm>
          <a:prstGeom prst="rect">
            <a:avLst/>
          </a:prstGeom>
        </p:spPr>
      </p:pic>
      <p:pic>
        <p:nvPicPr>
          <p:cNvPr id="19" name="Image 7" descr="preencoded.png">    </p:cNvPr>
          <p:cNvPicPr>
            <a:picLocks noChangeAspect="1"/>
          </p:cNvPicPr>
          <p:nvPr/>
        </p:nvPicPr>
        <p:blipFill>
          <a:blip r:embed="rId8"/>
          <a:stretch>
            <a:fillRect/>
          </a:stretch>
        </p:blipFill>
        <p:spPr>
          <a:xfrm>
            <a:off x="3868460" y="5715476"/>
            <a:ext cx="283369" cy="354211"/>
          </a:xfrm>
          <a:prstGeom prst="rect">
            <a:avLst/>
          </a:prstGeom>
        </p:spPr>
      </p:pic>
      <p:sp>
        <p:nvSpPr>
          <p:cNvPr id="20" name="Text 10"/>
          <p:cNvSpPr/>
          <p:nvPr/>
        </p:nvSpPr>
        <p:spPr>
          <a:xfrm>
            <a:off x="7483435" y="5505331"/>
            <a:ext cx="2651879" cy="331351"/>
          </a:xfrm>
          <a:prstGeom prst="rect">
            <a:avLst/>
          </a:prstGeom>
          <a:noFill/>
          <a:ln/>
        </p:spPr>
        <p:txBody>
          <a:bodyPr wrap="none" lIns="0" tIns="0" rIns="0" bIns="0" rtlCol="0" anchor="t"/>
          <a:lstStyle/>
          <a:p>
            <a:pPr algn="l" indent="0" marL="0">
              <a:lnSpc>
                <a:spcPts val="2600"/>
              </a:lnSpc>
              <a:buNone/>
            </a:pPr>
            <a:r>
              <a:rPr lang="en-US" sz="2050" b="1" dirty="0">
                <a:solidFill>
                  <a:srgbClr val="EEEFF5"/>
                </a:solidFill>
                <a:latin typeface="Barlow Bold" pitchFamily="34" charset="0"/>
                <a:ea typeface="Barlow Bold" pitchFamily="34" charset="-122"/>
                <a:cs typeface="Barlow Bold" pitchFamily="34" charset="-120"/>
              </a:rPr>
              <a:t>Vision Model Support</a:t>
            </a:r>
            <a:endParaRPr lang="en-US" sz="2050" dirty="0"/>
          </a:p>
        </p:txBody>
      </p:sp>
      <p:sp>
        <p:nvSpPr>
          <p:cNvPr id="21" name="Text 11"/>
          <p:cNvSpPr/>
          <p:nvPr/>
        </p:nvSpPr>
        <p:spPr>
          <a:xfrm>
            <a:off x="7483435" y="5957530"/>
            <a:ext cx="4924544" cy="322421"/>
          </a:xfrm>
          <a:prstGeom prst="rect">
            <a:avLst/>
          </a:prstGeom>
          <a:noFill/>
          <a:ln/>
        </p:spPr>
        <p:txBody>
          <a:bodyPr wrap="non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Analyze code from images for error identification</a:t>
            </a:r>
            <a:endParaRPr lang="en-US" sz="1550" dirty="0"/>
          </a:p>
        </p:txBody>
      </p:sp>
      <p:sp>
        <p:nvSpPr>
          <p:cNvPr id="22" name="Text 12"/>
          <p:cNvSpPr/>
          <p:nvPr/>
        </p:nvSpPr>
        <p:spPr>
          <a:xfrm>
            <a:off x="705326" y="6708100"/>
            <a:ext cx="13219748" cy="967264"/>
          </a:xfrm>
          <a:prstGeom prst="rect">
            <a:avLst/>
          </a:prstGeom>
          <a:noFill/>
          <a:ln/>
        </p:spPr>
        <p:txBody>
          <a:bodyPr wrap="square" lIns="0" tIns="0" rIns="0" bIns="0" rtlCol="0" anchor="t"/>
          <a:lstStyle/>
          <a:p>
            <a:pPr algn="l" indent="0" marL="0">
              <a:lnSpc>
                <a:spcPts val="2500"/>
              </a:lnSpc>
              <a:buNone/>
            </a:pPr>
            <a:r>
              <a:rPr lang="en-US" sz="1550" dirty="0">
                <a:solidFill>
                  <a:srgbClr val="EEEFF5"/>
                </a:solidFill>
                <a:latin typeface="Montserrat" pitchFamily="34" charset="0"/>
                <a:ea typeface="Montserrat" pitchFamily="34" charset="-122"/>
                <a:cs typeface="Montserrat" pitchFamily="34" charset="-120"/>
              </a:rPr>
              <a:t>The AI integration sets our Code Editor apart from ordinary coding environments, providing intelligent assistance directly within the editor. Users can leverage Grok AI's capabilities to solve coding problems, identify errors, and receive instant solutions without leaving the application.</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012746"/>
            <a:ext cx="7363063"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Visual Customization Options</a:t>
            </a:r>
            <a:endParaRPr lang="en-US" sz="4450" dirty="0"/>
          </a:p>
        </p:txBody>
      </p:sp>
      <p:pic>
        <p:nvPicPr>
          <p:cNvPr id="3" name="Image 0" descr="preencoded.png">    </p:cNvPr>
          <p:cNvPicPr>
            <a:picLocks noChangeAspect="1"/>
          </p:cNvPicPr>
          <p:nvPr/>
        </p:nvPicPr>
        <p:blipFill>
          <a:blip r:embed="rId1"/>
          <a:stretch>
            <a:fillRect/>
          </a:stretch>
        </p:blipFill>
        <p:spPr>
          <a:xfrm>
            <a:off x="758309" y="2158722"/>
            <a:ext cx="4154567" cy="2567702"/>
          </a:xfrm>
          <a:prstGeom prst="rect">
            <a:avLst/>
          </a:prstGeom>
        </p:spPr>
      </p:pic>
      <p:sp>
        <p:nvSpPr>
          <p:cNvPr id="4" name="Text 1"/>
          <p:cNvSpPr/>
          <p:nvPr/>
        </p:nvSpPr>
        <p:spPr>
          <a:xfrm>
            <a:off x="758309" y="499717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Theme Selection</a:t>
            </a:r>
            <a:endParaRPr lang="en-US" sz="2200" dirty="0"/>
          </a:p>
        </p:txBody>
      </p:sp>
      <p:sp>
        <p:nvSpPr>
          <p:cNvPr id="5" name="Text 2"/>
          <p:cNvSpPr/>
          <p:nvPr/>
        </p:nvSpPr>
        <p:spPr>
          <a:xfrm>
            <a:off x="758309" y="5483304"/>
            <a:ext cx="4154567"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Multiple color themes for the code editor with syntax highlighting options to match user preferences and reduce eye strain during extended coding sessions.</a:t>
            </a:r>
            <a:endParaRPr lang="en-US" sz="1700" dirty="0"/>
          </a:p>
        </p:txBody>
      </p:sp>
      <p:pic>
        <p:nvPicPr>
          <p:cNvPr id="6" name="Image 1" descr="preencoded.png">    </p:cNvPr>
          <p:cNvPicPr>
            <a:picLocks noChangeAspect="1"/>
          </p:cNvPicPr>
          <p:nvPr/>
        </p:nvPicPr>
        <p:blipFill>
          <a:blip r:embed="rId2"/>
          <a:stretch>
            <a:fillRect/>
          </a:stretch>
        </p:blipFill>
        <p:spPr>
          <a:xfrm>
            <a:off x="5237798" y="2158722"/>
            <a:ext cx="4154686" cy="2567702"/>
          </a:xfrm>
          <a:prstGeom prst="rect">
            <a:avLst/>
          </a:prstGeom>
        </p:spPr>
      </p:pic>
      <p:sp>
        <p:nvSpPr>
          <p:cNvPr id="7" name="Text 3"/>
          <p:cNvSpPr/>
          <p:nvPr/>
        </p:nvSpPr>
        <p:spPr>
          <a:xfrm>
            <a:off x="5237798" y="499717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Color Customization</a:t>
            </a:r>
            <a:endParaRPr lang="en-US" sz="2200" dirty="0"/>
          </a:p>
        </p:txBody>
      </p:sp>
      <p:sp>
        <p:nvSpPr>
          <p:cNvPr id="8" name="Text 4"/>
          <p:cNvSpPr/>
          <p:nvPr/>
        </p:nvSpPr>
        <p:spPr>
          <a:xfrm>
            <a:off x="5237798" y="5483304"/>
            <a:ext cx="4154686"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Comprehensive color pickers for background and text, allowing users to create their ideal coding environment through RGB value selection and preset options.</a:t>
            </a:r>
            <a:endParaRPr lang="en-US" sz="1700" dirty="0"/>
          </a:p>
        </p:txBody>
      </p:sp>
      <p:pic>
        <p:nvPicPr>
          <p:cNvPr id="9" name="Image 2" descr="preencoded.png">    </p:cNvPr>
          <p:cNvPicPr>
            <a:picLocks noChangeAspect="1"/>
          </p:cNvPicPr>
          <p:nvPr/>
        </p:nvPicPr>
        <p:blipFill>
          <a:blip r:embed="rId3"/>
          <a:stretch>
            <a:fillRect/>
          </a:stretch>
        </p:blipFill>
        <p:spPr>
          <a:xfrm>
            <a:off x="9717405" y="2158722"/>
            <a:ext cx="4154567" cy="2567702"/>
          </a:xfrm>
          <a:prstGeom prst="rect">
            <a:avLst/>
          </a:prstGeom>
        </p:spPr>
      </p:pic>
      <p:sp>
        <p:nvSpPr>
          <p:cNvPr id="10" name="Text 5"/>
          <p:cNvSpPr/>
          <p:nvPr/>
        </p:nvSpPr>
        <p:spPr>
          <a:xfrm>
            <a:off x="9717405" y="499717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Font Options</a:t>
            </a:r>
            <a:endParaRPr lang="en-US" sz="2200" dirty="0"/>
          </a:p>
        </p:txBody>
      </p:sp>
      <p:sp>
        <p:nvSpPr>
          <p:cNvPr id="11" name="Text 6"/>
          <p:cNvSpPr/>
          <p:nvPr/>
        </p:nvSpPr>
        <p:spPr>
          <a:xfrm>
            <a:off x="9717405" y="5483304"/>
            <a:ext cx="4154567" cy="138684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Over 100 programming fonts available for selection, with size adjustment capabilities to enhance readability and coding efficiency.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2025-04-27T08:01:28Z</dcterms:created>
  <dcterms:modified xsi:type="dcterms:W3CDTF">2025-04-27T08:01:28Z</dcterms:modified>
</cp:coreProperties>
</file>